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13" r:id="rId3"/>
    <p:sldId id="332" r:id="rId4"/>
    <p:sldId id="326" r:id="rId5"/>
    <p:sldId id="327" r:id="rId6"/>
    <p:sldId id="318" r:id="rId7"/>
    <p:sldId id="314" r:id="rId8"/>
    <p:sldId id="319" r:id="rId9"/>
    <p:sldId id="323" r:id="rId10"/>
    <p:sldId id="320" r:id="rId11"/>
    <p:sldId id="315" r:id="rId12"/>
    <p:sldId id="324" r:id="rId13"/>
    <p:sldId id="325" r:id="rId14"/>
    <p:sldId id="316" r:id="rId15"/>
    <p:sldId id="317" r:id="rId16"/>
    <p:sldId id="330" r:id="rId17"/>
    <p:sldId id="329" r:id="rId18"/>
    <p:sldId id="331" r:id="rId19"/>
    <p:sldId id="32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90346" y="511561"/>
            <a:ext cx="10192512" cy="1961029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劳动就业核心业务经办子系统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> </a:t>
            </a:r>
            <a:r>
              <a:rPr lang="en-US" altLang="zh-CN" dirty="0" smtClean="0"/>
              <a:t>            ——</a:t>
            </a:r>
            <a:r>
              <a:rPr lang="zh-CN" altLang="en-US" dirty="0" smtClean="0"/>
              <a:t>培训业务模块专讲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358457" y="5285983"/>
            <a:ext cx="2833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主讲人：东软刘阳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9408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3457" y="624110"/>
            <a:ext cx="9761156" cy="692626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创业培训开班申请人员类别限制条件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38146" y="1473926"/>
            <a:ext cx="10631487" cy="4837176"/>
          </a:xfrm>
        </p:spPr>
        <p:txBody>
          <a:bodyPr>
            <a:normAutofit/>
          </a:bodyPr>
          <a:lstStyle/>
          <a:p>
            <a:pPr lvl="1"/>
            <a:r>
              <a:rPr lang="en-US" altLang="zh-CN" dirty="0"/>
              <a:t>1.</a:t>
            </a:r>
            <a:r>
              <a:rPr lang="zh-CN" altLang="en-US" dirty="0"/>
              <a:t>查询个人基本信息，查询不到个人基本信息提示：不符合办理条件，原因为未查询到个人基本信息！；</a:t>
            </a:r>
            <a:endParaRPr lang="en-US" altLang="zh-CN" dirty="0"/>
          </a:p>
          <a:p>
            <a:pPr lvl="1"/>
            <a:r>
              <a:rPr lang="en-US" altLang="zh-CN" dirty="0"/>
              <a:t>2.</a:t>
            </a:r>
            <a:r>
              <a:rPr lang="zh-CN" altLang="en-US" dirty="0"/>
              <a:t>查询人员是否超龄（男</a:t>
            </a:r>
            <a:r>
              <a:rPr lang="en-US" altLang="zh-CN" dirty="0"/>
              <a:t>16-60</a:t>
            </a:r>
            <a:r>
              <a:rPr lang="zh-CN" altLang="en-US" dirty="0"/>
              <a:t>，女</a:t>
            </a:r>
            <a:r>
              <a:rPr lang="en-US" altLang="zh-CN" dirty="0"/>
              <a:t>16-55</a:t>
            </a:r>
            <a:r>
              <a:rPr lang="zh-CN" altLang="en-US" dirty="0"/>
              <a:t>）；</a:t>
            </a:r>
            <a:endParaRPr lang="en-US" altLang="zh-CN" dirty="0"/>
          </a:p>
          <a:p>
            <a:pPr lvl="1"/>
            <a:r>
              <a:rPr lang="en-US" altLang="zh-CN" dirty="0"/>
              <a:t>3.</a:t>
            </a:r>
            <a:r>
              <a:rPr lang="zh-CN" altLang="en-US" dirty="0"/>
              <a:t>如果人员类别不是“</a:t>
            </a:r>
            <a:r>
              <a:rPr lang="zh-CN" altLang="en-US" i="1" dirty="0"/>
              <a:t>农村牧区转移就业劳动者</a:t>
            </a:r>
            <a:r>
              <a:rPr lang="zh-CN" altLang="en-US" dirty="0"/>
              <a:t>”或“</a:t>
            </a:r>
            <a:r>
              <a:rPr lang="zh-CN" altLang="en-US" i="1" dirty="0"/>
              <a:t>农村牧区学员</a:t>
            </a:r>
            <a:r>
              <a:rPr lang="zh-CN" altLang="en-US" dirty="0"/>
              <a:t>”，那么需要就业创业证；</a:t>
            </a:r>
            <a:endParaRPr lang="en-US" altLang="zh-CN" dirty="0"/>
          </a:p>
          <a:p>
            <a:pPr lvl="1"/>
            <a:r>
              <a:rPr lang="en-US" altLang="zh-CN" dirty="0"/>
              <a:t>4.</a:t>
            </a:r>
            <a:r>
              <a:rPr lang="zh-CN" altLang="en-US" dirty="0"/>
              <a:t>培训项目不可为空；</a:t>
            </a:r>
            <a:endParaRPr lang="en-US" altLang="zh-CN" dirty="0"/>
          </a:p>
          <a:p>
            <a:pPr lvl="1"/>
            <a:r>
              <a:rPr lang="en-US" altLang="zh-CN" dirty="0"/>
              <a:t>5.</a:t>
            </a:r>
            <a:r>
              <a:rPr lang="zh-CN" altLang="en-US" dirty="0"/>
              <a:t>如果人员类别不为“建档立卡贫困劳动力”或“农村牧区转移就业劳动者”，需要此人存在有效的失业记录，否则提示：不符合办理条件，原因为不存在有效的失业记录；</a:t>
            </a:r>
            <a:endParaRPr lang="en-US" altLang="zh-CN" dirty="0"/>
          </a:p>
          <a:p>
            <a:pPr lvl="1"/>
            <a:r>
              <a:rPr lang="en-US" altLang="zh-CN" dirty="0"/>
              <a:t>6.</a:t>
            </a:r>
            <a:r>
              <a:rPr lang="zh-CN" altLang="en-US" dirty="0"/>
              <a:t>如果人员类别为“</a:t>
            </a:r>
            <a:r>
              <a:rPr lang="zh-CN" altLang="en-US" i="1" dirty="0"/>
              <a:t>贫困劳动力</a:t>
            </a:r>
            <a:r>
              <a:rPr lang="zh-CN" altLang="en-US" dirty="0"/>
              <a:t>”或“</a:t>
            </a:r>
            <a:r>
              <a:rPr lang="zh-CN" altLang="en-US" i="1" dirty="0"/>
              <a:t>贫困家庭子女</a:t>
            </a:r>
            <a:r>
              <a:rPr lang="zh-CN" altLang="en-US" dirty="0"/>
              <a:t>”，需要此人被登记为贫困户成员，否则提示：不符合办理条件，原因为不存在贫困成员信息；</a:t>
            </a:r>
            <a:endParaRPr lang="en-US" altLang="zh-CN" dirty="0"/>
          </a:p>
          <a:p>
            <a:pPr lvl="1"/>
            <a:r>
              <a:rPr lang="en-US" altLang="zh-CN" dirty="0"/>
              <a:t>7.</a:t>
            </a:r>
            <a:r>
              <a:rPr lang="zh-CN" altLang="en-US" dirty="0"/>
              <a:t>如果人员类别为“</a:t>
            </a:r>
            <a:r>
              <a:rPr lang="zh-CN" altLang="en-US" i="1" dirty="0"/>
              <a:t>农村牧区转移就业劳动者</a:t>
            </a:r>
            <a:r>
              <a:rPr lang="zh-CN" altLang="en-US" dirty="0"/>
              <a:t>”或“</a:t>
            </a:r>
            <a:r>
              <a:rPr lang="zh-CN" altLang="en-US" i="1" dirty="0"/>
              <a:t>农村牧区学员</a:t>
            </a:r>
            <a:r>
              <a:rPr lang="zh-CN" altLang="en-US" dirty="0"/>
              <a:t>” ，需要此人存在农村劳动力资源登记并且有培训愿望，否则提示：不符合办理条件，原因为此人员不属于有培训愿望的农村劳动力资源；</a:t>
            </a:r>
            <a:endParaRPr lang="en-US" altLang="zh-CN" dirty="0"/>
          </a:p>
          <a:p>
            <a:pPr lvl="1"/>
            <a:r>
              <a:rPr lang="en-US" altLang="zh-CN" dirty="0"/>
              <a:t>8.</a:t>
            </a:r>
            <a:r>
              <a:rPr lang="zh-CN" altLang="en-US" dirty="0"/>
              <a:t>满足第</a:t>
            </a:r>
            <a:r>
              <a:rPr lang="en-US" altLang="zh-CN" dirty="0"/>
              <a:t>7</a:t>
            </a:r>
            <a:r>
              <a:rPr lang="zh-CN" altLang="en-US" dirty="0"/>
              <a:t>条、培训类别是“就业重点群体培训”、是就业培训、且此人存在有效就业创业证，那么此人不可以存在任何有效就业记录（包括城镇就业、转移就业、返乡创业或自主创业）。</a:t>
            </a:r>
            <a:endParaRPr lang="en-US" altLang="zh-CN" dirty="0"/>
          </a:p>
          <a:p>
            <a:pPr lvl="1"/>
            <a:r>
              <a:rPr lang="en-US" altLang="zh-CN" dirty="0"/>
              <a:t>9.</a:t>
            </a:r>
            <a:r>
              <a:rPr lang="zh-CN" altLang="en-US" dirty="0"/>
              <a:t>如果人员类别为“</a:t>
            </a:r>
            <a:r>
              <a:rPr lang="zh-CN" altLang="en-US" i="1" dirty="0"/>
              <a:t>新生代农民工</a:t>
            </a:r>
            <a:r>
              <a:rPr lang="zh-CN" altLang="en-US" dirty="0"/>
              <a:t>”，需要此人存在有效农村转移就业劳动力登记，且需要出生日期晚于</a:t>
            </a:r>
            <a:r>
              <a:rPr lang="en-US" altLang="zh-CN" dirty="0"/>
              <a:t>1980</a:t>
            </a:r>
            <a:r>
              <a:rPr lang="zh-CN" altLang="en-US" dirty="0"/>
              <a:t>年</a:t>
            </a:r>
            <a:r>
              <a:rPr lang="en-US" altLang="zh-CN" dirty="0"/>
              <a:t>1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98634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4877" y="2367837"/>
            <a:ext cx="106471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结业申请： </a:t>
            </a:r>
            <a:endParaRPr lang="en-US" altLang="zh-CN" sz="2000" dirty="0"/>
          </a:p>
          <a:p>
            <a:r>
              <a:rPr lang="en-US" altLang="zh-CN" sz="2000" dirty="0"/>
              <a:t>	1</a:t>
            </a:r>
            <a:r>
              <a:rPr lang="zh-CN" altLang="en-US" sz="2000" dirty="0"/>
              <a:t>、登录者所在经办机构（培训学校账号）认定为培训机构。</a:t>
            </a:r>
            <a:endParaRPr lang="en-US" altLang="zh-CN" sz="2000" dirty="0"/>
          </a:p>
          <a:p>
            <a:r>
              <a:rPr lang="en-US" altLang="zh-CN" sz="2000" dirty="0"/>
              <a:t>	2</a:t>
            </a:r>
            <a:r>
              <a:rPr lang="zh-CN" altLang="en-US" sz="2000" dirty="0"/>
              <a:t>、结业考试时间不能大于系统当前时间、鉴定考试时间不能大于系统当前时间。</a:t>
            </a:r>
            <a:endParaRPr lang="en-US" altLang="zh-CN" sz="2000" dirty="0"/>
          </a:p>
          <a:p>
            <a:r>
              <a:rPr lang="en-US" altLang="zh-CN" sz="2000" dirty="0"/>
              <a:t>	3</a:t>
            </a:r>
            <a:r>
              <a:rPr lang="zh-CN" altLang="en-US" sz="2000" dirty="0"/>
              <a:t>、先保存结业信息</a:t>
            </a:r>
            <a:endParaRPr lang="en-US" altLang="zh-CN" sz="2000" dirty="0"/>
          </a:p>
          <a:p>
            <a:r>
              <a:rPr lang="en-US" altLang="zh-CN" sz="2000" dirty="0"/>
              <a:t>	4</a:t>
            </a:r>
            <a:r>
              <a:rPr lang="zh-CN" altLang="en-US" sz="2000" dirty="0"/>
              <a:t>、成绩维护</a:t>
            </a:r>
            <a:endParaRPr lang="en-US" altLang="zh-CN" sz="2000" dirty="0"/>
          </a:p>
          <a:p>
            <a:r>
              <a:rPr lang="en-US" altLang="zh-CN" sz="2000" dirty="0"/>
              <a:t>	5</a:t>
            </a:r>
            <a:r>
              <a:rPr lang="zh-CN" altLang="en-US" sz="2000" dirty="0"/>
              <a:t>、提交：必须录入结业信息和维护成绩信息。提交后不能继续维护结业信息及学员成绩。</a:t>
            </a:r>
            <a:endParaRPr lang="en-US" altLang="zh-CN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1544876" y="4389891"/>
            <a:ext cx="106471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结业审批：</a:t>
            </a:r>
            <a:endParaRPr lang="en-US" altLang="zh-CN" sz="2000" dirty="0"/>
          </a:p>
          <a:p>
            <a:r>
              <a:rPr lang="en-US" altLang="zh-CN" sz="2000" dirty="0"/>
              <a:t>	1</a:t>
            </a:r>
            <a:r>
              <a:rPr lang="zh-CN" altLang="en-US" sz="2000" dirty="0"/>
              <a:t>、审批通过可进行补贴申请。</a:t>
            </a:r>
            <a:endParaRPr lang="en-US" altLang="zh-CN" sz="2000" dirty="0"/>
          </a:p>
          <a:p>
            <a:r>
              <a:rPr lang="en-US" altLang="zh-CN" sz="2000" dirty="0"/>
              <a:t>	2</a:t>
            </a:r>
            <a:r>
              <a:rPr lang="zh-CN" altLang="en-US" sz="2000" dirty="0"/>
              <a:t>、取消审批则退回到开班审批通过状态，维护结业信息和学员成绩后再次提交。 </a:t>
            </a:r>
            <a:endParaRPr lang="en-US" altLang="zh-CN" sz="2000" dirty="0"/>
          </a:p>
        </p:txBody>
      </p:sp>
      <p:sp>
        <p:nvSpPr>
          <p:cNvPr id="6" name="文本框 5"/>
          <p:cNvSpPr txBox="1"/>
          <p:nvPr/>
        </p:nvSpPr>
        <p:spPr>
          <a:xfrm>
            <a:off x="1544875" y="1186492"/>
            <a:ext cx="106471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过程监督： </a:t>
            </a:r>
            <a:endParaRPr lang="en-US" altLang="zh-CN" sz="2000" dirty="0"/>
          </a:p>
          <a:p>
            <a:r>
              <a:rPr lang="en-US" altLang="zh-CN" sz="2000" dirty="0"/>
              <a:t>	1</a:t>
            </a:r>
            <a:r>
              <a:rPr lang="zh-CN" altLang="en-US" sz="2000" dirty="0" smtClean="0"/>
              <a:t>、目前设置为现场监督与暗访监督为必填项目，只有两种监督都已完成才可以进行结业申请。</a:t>
            </a:r>
            <a:r>
              <a:rPr lang="en-US" altLang="zh-CN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2242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3457" y="624110"/>
            <a:ext cx="9761156" cy="692626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就业技能补贴申请人员类别限制条件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12021" y="1552303"/>
            <a:ext cx="10631487" cy="483717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学员</a:t>
            </a:r>
            <a:r>
              <a:rPr lang="zh-CN" altLang="en-US" dirty="0"/>
              <a:t>信息： </a:t>
            </a:r>
            <a:endParaRPr lang="en-US" altLang="zh-CN" dirty="0" smtClean="0"/>
          </a:p>
          <a:p>
            <a:pPr lvl="1"/>
            <a:r>
              <a:rPr lang="en-US" altLang="zh-CN" dirty="0"/>
              <a:t>1.</a:t>
            </a:r>
            <a:r>
              <a:rPr lang="zh-CN" altLang="en-US" dirty="0"/>
              <a:t>办理补贴首先需要人员有正确的培训信息和人员类别，以及正确的开班时间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</a:t>
            </a:r>
            <a:r>
              <a:rPr lang="en-US" altLang="zh-CN" dirty="0"/>
              <a:t>.</a:t>
            </a:r>
            <a:r>
              <a:rPr lang="zh-CN" altLang="en-US" dirty="0"/>
              <a:t>贫困户成员可直接办理申请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en-US" altLang="zh-CN" dirty="0"/>
              <a:t>.</a:t>
            </a:r>
            <a:r>
              <a:rPr lang="zh-CN" altLang="en-US" dirty="0"/>
              <a:t>如果此人为非贫困户： 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(</a:t>
            </a:r>
            <a:r>
              <a:rPr lang="en-US" altLang="zh-CN" dirty="0"/>
              <a:t>1)</a:t>
            </a:r>
            <a:r>
              <a:rPr lang="zh-CN" altLang="en-US" dirty="0"/>
              <a:t>人员类别为以下几种时，必须为失业状态且在培训期间不可存在就业记录才能办理申请：      </a:t>
            </a:r>
            <a:endParaRPr lang="en-US" altLang="zh-CN" dirty="0"/>
          </a:p>
          <a:p>
            <a:pPr marL="914400" lvl="2" indent="0">
              <a:buNone/>
            </a:pPr>
            <a:r>
              <a:rPr lang="zh-CN" altLang="en-US" dirty="0" smtClean="0"/>
              <a:t>城镇</a:t>
            </a:r>
            <a:r>
              <a:rPr lang="zh-CN" altLang="en-US" dirty="0"/>
              <a:t>登记失业人员 </a:t>
            </a:r>
            <a:r>
              <a:rPr lang="zh-CN" altLang="en-US" dirty="0" smtClean="0"/>
              <a:t>、毕业</a:t>
            </a:r>
            <a:r>
              <a:rPr lang="zh-CN" altLang="en-US" dirty="0"/>
              <a:t>年度高校</a:t>
            </a:r>
            <a:r>
              <a:rPr lang="zh-CN" altLang="en-US" dirty="0" smtClean="0"/>
              <a:t>毕业生、城乡</a:t>
            </a:r>
            <a:r>
              <a:rPr lang="zh-CN" altLang="en-US" dirty="0"/>
              <a:t>未继续升学的应届初高中</a:t>
            </a:r>
            <a:r>
              <a:rPr lang="zh-CN" altLang="en-US" dirty="0" smtClean="0"/>
              <a:t>毕业生</a:t>
            </a:r>
            <a:r>
              <a:rPr lang="zh-CN" altLang="en-US" dirty="0"/>
              <a:t>、城镇其他学员</a:t>
            </a:r>
            <a:r>
              <a:rPr lang="zh-CN" altLang="en-US" dirty="0" smtClean="0"/>
              <a:t>、贫困</a:t>
            </a:r>
            <a:r>
              <a:rPr lang="zh-CN" altLang="en-US" dirty="0"/>
              <a:t>家庭</a:t>
            </a:r>
            <a:r>
              <a:rPr lang="zh-CN" altLang="en-US" dirty="0" smtClean="0"/>
              <a:t>子女</a:t>
            </a:r>
            <a:r>
              <a:rPr lang="zh-CN" altLang="en-US" dirty="0"/>
              <a:t>、就业困难人员、其他下岗失业人员、零就业家庭成员</a:t>
            </a:r>
            <a:r>
              <a:rPr lang="zh-CN" altLang="en-US" dirty="0" smtClean="0"/>
              <a:t>、退役</a:t>
            </a:r>
            <a:r>
              <a:rPr lang="zh-CN" altLang="en-US" dirty="0"/>
              <a:t>军人 、毕业年度高校毕业生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 </a:t>
            </a:r>
            <a:r>
              <a:rPr lang="en-US" altLang="zh-CN" dirty="0"/>
              <a:t>(2)</a:t>
            </a:r>
            <a:r>
              <a:rPr lang="zh-CN" altLang="en-US" dirty="0"/>
              <a:t>人员类别为“农村牧区转移就业劳动者”或“农村牧区学员”</a:t>
            </a:r>
            <a:r>
              <a:rPr lang="zh-CN" altLang="en-US" dirty="0" smtClean="0"/>
              <a:t>时</a:t>
            </a:r>
            <a:r>
              <a:rPr lang="zh-CN" altLang="en-US" dirty="0"/>
              <a:t>，需登记为农村劳动力资源并且有培训愿望才可办理申请，并且不能是转移就业、自主创业或返乡创业成功状态； 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(</a:t>
            </a:r>
            <a:r>
              <a:rPr lang="en-US" altLang="zh-CN" dirty="0"/>
              <a:t>3)</a:t>
            </a:r>
            <a:r>
              <a:rPr lang="zh-CN" altLang="en-US" dirty="0"/>
              <a:t>人员类别为“贫困家庭子女”或“贫困劳动力”</a:t>
            </a:r>
            <a:r>
              <a:rPr lang="zh-CN" altLang="en-US" dirty="0" smtClean="0"/>
              <a:t>时</a:t>
            </a:r>
            <a:r>
              <a:rPr lang="zh-CN" altLang="en-US" dirty="0"/>
              <a:t>，需要此人被登记为贫困户成员，否则提示：不符合办理条件，此人员不属于贫困建档立卡人员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 </a:t>
            </a:r>
            <a:r>
              <a:rPr lang="en-US" altLang="zh-CN" dirty="0"/>
              <a:t>(4)</a:t>
            </a:r>
            <a:r>
              <a:rPr lang="zh-CN" altLang="en-US" dirty="0"/>
              <a:t>人员类别为以下几种时，必须在培训开始时间前一年之内存在就业记录才能办理申请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zh-CN" altLang="en-US" dirty="0" smtClean="0"/>
              <a:t> </a:t>
            </a:r>
            <a:r>
              <a:rPr lang="en-US" altLang="zh-CN" dirty="0" smtClean="0"/>
              <a:t>(</a:t>
            </a:r>
            <a:r>
              <a:rPr lang="zh-CN" altLang="en-US" dirty="0"/>
              <a:t>企业新录用</a:t>
            </a:r>
            <a:r>
              <a:rPr lang="en-US" altLang="zh-CN" dirty="0"/>
              <a:t>)</a:t>
            </a:r>
            <a:r>
              <a:rPr lang="zh-CN" altLang="en-US" dirty="0"/>
              <a:t>城镇登记失业</a:t>
            </a:r>
            <a:r>
              <a:rPr lang="zh-CN" altLang="en-US" dirty="0" smtClean="0"/>
              <a:t>人员、</a:t>
            </a:r>
            <a:r>
              <a:rPr lang="en-US" altLang="zh-CN" dirty="0" smtClean="0"/>
              <a:t>(</a:t>
            </a:r>
            <a:r>
              <a:rPr lang="zh-CN" altLang="en-US" dirty="0"/>
              <a:t>企业新录用</a:t>
            </a:r>
            <a:r>
              <a:rPr lang="en-US" altLang="zh-CN" dirty="0"/>
              <a:t>)</a:t>
            </a:r>
            <a:r>
              <a:rPr lang="zh-CN" altLang="en-US" dirty="0"/>
              <a:t>毕业年度高校</a:t>
            </a:r>
            <a:r>
              <a:rPr lang="zh-CN" altLang="en-US" dirty="0" smtClean="0"/>
              <a:t>毕业生、</a:t>
            </a:r>
            <a:r>
              <a:rPr lang="en-US" altLang="zh-CN" dirty="0" smtClean="0"/>
              <a:t>(</a:t>
            </a:r>
            <a:r>
              <a:rPr lang="zh-CN" altLang="en-US" dirty="0"/>
              <a:t>企业新录用</a:t>
            </a:r>
            <a:r>
              <a:rPr lang="en-US" altLang="zh-CN" dirty="0"/>
              <a:t>)</a:t>
            </a:r>
            <a:r>
              <a:rPr lang="zh-CN" altLang="en-US" dirty="0"/>
              <a:t>农村牧区转移就业</a:t>
            </a:r>
            <a:r>
              <a:rPr lang="zh-CN" altLang="en-US" dirty="0" smtClean="0"/>
              <a:t>劳动者、</a:t>
            </a:r>
            <a:r>
              <a:rPr lang="en-US" altLang="zh-CN" dirty="0" smtClean="0"/>
              <a:t>(</a:t>
            </a:r>
            <a:r>
              <a:rPr lang="zh-CN" altLang="en-US" dirty="0"/>
              <a:t>企业新录用</a:t>
            </a:r>
            <a:r>
              <a:rPr lang="en-US" altLang="zh-CN" dirty="0"/>
              <a:t>)</a:t>
            </a:r>
            <a:r>
              <a:rPr lang="zh-CN" altLang="en-US" dirty="0"/>
              <a:t>城乡未继续升学的应届初高中毕业生 </a:t>
            </a:r>
            <a:r>
              <a:rPr lang="zh-CN" altLang="en-US" dirty="0" smtClean="0"/>
              <a:t>、</a:t>
            </a:r>
            <a:r>
              <a:rPr lang="en-US" altLang="zh-CN" dirty="0" smtClean="0"/>
              <a:t>(</a:t>
            </a:r>
            <a:r>
              <a:rPr lang="zh-CN" altLang="en-US" dirty="0"/>
              <a:t>企业新录用</a:t>
            </a:r>
            <a:r>
              <a:rPr lang="en-US" altLang="zh-CN" dirty="0"/>
              <a:t>)</a:t>
            </a:r>
            <a:r>
              <a:rPr lang="zh-CN" altLang="en-US" dirty="0"/>
              <a:t>贫困家庭子女、参保企业吸纳就业困难人员、零就业家庭成员以工代训、企业新录用就业重点群体职工、企业新录用非就业重点群体职工、困难企业职工、贫困劳动力以工代训职工</a:t>
            </a:r>
          </a:p>
        </p:txBody>
      </p:sp>
    </p:spTree>
    <p:extLst>
      <p:ext uri="{BB962C8B-B14F-4D97-AF65-F5344CB8AC3E}">
        <p14:creationId xmlns:p14="http://schemas.microsoft.com/office/powerpoint/2010/main" val="3457991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3457" y="624110"/>
            <a:ext cx="9761156" cy="74139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创业培训补贴申请人员类别限制条件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0016" y="1905000"/>
            <a:ext cx="11180063" cy="4837176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学员</a:t>
            </a:r>
            <a:r>
              <a:rPr lang="zh-CN" altLang="en-US" sz="2000" dirty="0"/>
              <a:t>信息： </a:t>
            </a:r>
            <a:endParaRPr lang="en-US" altLang="zh-CN" sz="2000" dirty="0" smtClean="0"/>
          </a:p>
          <a:p>
            <a:pPr lvl="1"/>
            <a:r>
              <a:rPr lang="en-US" altLang="zh-CN" sz="1800" dirty="0"/>
              <a:t>1.</a:t>
            </a:r>
            <a:r>
              <a:rPr lang="zh-CN" altLang="en-US" sz="1800" dirty="0"/>
              <a:t>办理补贴首先需要人员有正确的培训信息和人员类别，以及正确的开班时间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2</a:t>
            </a:r>
            <a:r>
              <a:rPr lang="en-US" altLang="zh-CN" sz="1800" dirty="0"/>
              <a:t>.</a:t>
            </a:r>
            <a:r>
              <a:rPr lang="zh-CN" altLang="en-US" sz="1800" dirty="0"/>
              <a:t>贫困户成员可直接办理申请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en-US" altLang="zh-CN" sz="1800" dirty="0" smtClean="0"/>
              <a:t>3</a:t>
            </a:r>
            <a:r>
              <a:rPr lang="en-US" altLang="zh-CN" sz="1800" dirty="0"/>
              <a:t>.</a:t>
            </a:r>
            <a:r>
              <a:rPr lang="zh-CN" altLang="en-US" sz="1800" dirty="0"/>
              <a:t>如果此人为非贫困户： </a:t>
            </a:r>
            <a:endParaRPr lang="en-US" altLang="zh-CN" sz="1800" dirty="0" smtClean="0"/>
          </a:p>
          <a:p>
            <a:pPr lvl="2"/>
            <a:r>
              <a:rPr lang="en-US" altLang="zh-CN" sz="1600" dirty="0" smtClean="0"/>
              <a:t>(</a:t>
            </a:r>
            <a:r>
              <a:rPr lang="en-US" altLang="zh-CN" sz="1600" dirty="0"/>
              <a:t>1)</a:t>
            </a:r>
            <a:r>
              <a:rPr lang="zh-CN" altLang="en-US" sz="1600" dirty="0"/>
              <a:t>人员类别</a:t>
            </a:r>
            <a:r>
              <a:rPr lang="zh-CN" altLang="en-US" sz="1600" dirty="0" smtClean="0"/>
              <a:t>为 城镇</a:t>
            </a:r>
            <a:r>
              <a:rPr lang="zh-CN" altLang="en-US" sz="1600" dirty="0"/>
              <a:t>登记失业人员 、毕业年度高校毕业生、城乡未继续升学的应届初高中毕业生、贫困家庭子女、化解过剩产能企业失业</a:t>
            </a:r>
            <a:r>
              <a:rPr lang="zh-CN" altLang="en-US" sz="1600" dirty="0" smtClean="0"/>
              <a:t>人员，①专业类别为“</a:t>
            </a:r>
            <a:r>
              <a:rPr lang="en-US" altLang="zh-CN" sz="1600" dirty="0" smtClean="0"/>
              <a:t>IYB</a:t>
            </a:r>
            <a:r>
              <a:rPr lang="zh-CN" altLang="en-US" sz="1600" dirty="0" smtClean="0"/>
              <a:t>”，培训开始之前不能存在失业记录。②专业类别为“非</a:t>
            </a:r>
            <a:r>
              <a:rPr lang="en-US" altLang="zh-CN" sz="1600" dirty="0" smtClean="0"/>
              <a:t>IYB</a:t>
            </a:r>
            <a:r>
              <a:rPr lang="zh-CN" altLang="en-US" sz="1600" dirty="0" smtClean="0"/>
              <a:t>”</a:t>
            </a:r>
            <a:r>
              <a:rPr lang="en-US" altLang="zh-CN" sz="1600" dirty="0" smtClean="0"/>
              <a:t>,</a:t>
            </a:r>
            <a:r>
              <a:rPr lang="zh-CN" altLang="en-US" sz="1600" dirty="0" smtClean="0"/>
              <a:t>培训开始之前需存在失业记录并且在培训期间（培训开始，结束时间）不能存在就业记录。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 </a:t>
            </a:r>
            <a:r>
              <a:rPr lang="en-US" altLang="zh-CN" sz="1600" dirty="0"/>
              <a:t>(2)</a:t>
            </a:r>
            <a:r>
              <a:rPr lang="zh-CN" altLang="en-US" sz="1600" dirty="0"/>
              <a:t>人员类别为“农村牧区转移就业劳动者”时，需登记为农村劳动力资源并且有培训愿望才可办理申请，并且不能是转移就业、自主创业或返乡创业成功状态； </a:t>
            </a:r>
            <a:endParaRPr lang="en-US" altLang="zh-CN" sz="1600" dirty="0" smtClean="0"/>
          </a:p>
          <a:p>
            <a:pPr lvl="2"/>
            <a:r>
              <a:rPr lang="en-US" altLang="zh-CN" sz="1600" dirty="0" smtClean="0"/>
              <a:t>(</a:t>
            </a:r>
            <a:r>
              <a:rPr lang="en-US" altLang="zh-CN" sz="1600" dirty="0"/>
              <a:t>3)</a:t>
            </a:r>
            <a:r>
              <a:rPr lang="zh-CN" altLang="en-US" sz="1600" dirty="0"/>
              <a:t>人员类别为“建档立卡贫困劳动力”时，需要此人被登记为贫困户成员，否则提示：不符合办理条件，此人员不属于贫困建档立卡人员</a:t>
            </a:r>
            <a:r>
              <a:rPr lang="zh-CN" altLang="en-US" sz="1600" dirty="0" smtClean="0"/>
              <a:t>；</a:t>
            </a:r>
            <a:endParaRPr lang="en-US" altLang="zh-CN" sz="1600" dirty="0" smtClean="0"/>
          </a:p>
          <a:p>
            <a:pPr lvl="2"/>
            <a:r>
              <a:rPr lang="zh-CN" altLang="en-US" sz="1600" dirty="0" smtClean="0"/>
              <a:t> </a:t>
            </a:r>
            <a:r>
              <a:rPr lang="en-US" altLang="zh-CN" sz="1600" dirty="0"/>
              <a:t>(4)</a:t>
            </a:r>
            <a:r>
              <a:rPr lang="zh-CN" altLang="en-US" sz="1600" dirty="0"/>
              <a:t>人员</a:t>
            </a:r>
            <a:r>
              <a:rPr lang="zh-CN" altLang="en-US" sz="1600" dirty="0" smtClean="0"/>
              <a:t>类别为 </a:t>
            </a:r>
            <a:r>
              <a:rPr lang="en-US" altLang="zh-CN" sz="1600" dirty="0"/>
              <a:t>IYB</a:t>
            </a:r>
            <a:r>
              <a:rPr lang="zh-CN" altLang="en-US" sz="1600" dirty="0"/>
              <a:t>培训对象（非五类人员）、在校生（非五类人员）、化解过剩产能企业失业</a:t>
            </a:r>
            <a:r>
              <a:rPr lang="zh-CN" altLang="en-US" sz="1600" dirty="0" smtClean="0"/>
              <a:t>人员 需由工作人员把握。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038928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4877" y="705466"/>
            <a:ext cx="10647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补贴申请： 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登录者所在经办</a:t>
            </a:r>
            <a:r>
              <a:rPr lang="zh-CN" altLang="en-US" sz="2400" dirty="0" smtClean="0"/>
              <a:t>机构（培训学校账号）认定</a:t>
            </a:r>
            <a:r>
              <a:rPr lang="zh-CN" altLang="en-US" sz="2400" dirty="0"/>
              <a:t>为培训</a:t>
            </a:r>
            <a:r>
              <a:rPr lang="zh-CN" altLang="en-US" sz="2400" dirty="0" smtClean="0"/>
              <a:t>机构。</a:t>
            </a:r>
            <a:endParaRPr lang="en-US" altLang="zh-CN" sz="2400" dirty="0" smtClean="0"/>
          </a:p>
          <a:p>
            <a:r>
              <a:rPr lang="en-US" altLang="zh-CN" sz="2400" dirty="0" smtClean="0"/>
              <a:t>	2</a:t>
            </a:r>
            <a:r>
              <a:rPr lang="zh-CN" altLang="en-US" sz="2400" dirty="0" smtClean="0"/>
              <a:t>、录入补贴申请人员的银行卡信息（学校或个人账户），培训收费金额，缴费发票单据号。</a:t>
            </a:r>
            <a:endParaRPr lang="en-US" altLang="zh-CN" sz="2400" dirty="0" smtClean="0"/>
          </a:p>
        </p:txBody>
      </p:sp>
      <p:sp>
        <p:nvSpPr>
          <p:cNvPr id="5" name="文本框 4"/>
          <p:cNvSpPr txBox="1"/>
          <p:nvPr/>
        </p:nvSpPr>
        <p:spPr>
          <a:xfrm>
            <a:off x="1544876" y="4244525"/>
            <a:ext cx="10647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补贴审批：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、审批通过即发放补贴并且自动生成就业创业证就业扶持政策信息，生成一生档案信息。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、取消审批则退回到结业通过状态，维护补贴信息后可再次提交。 </a:t>
            </a:r>
            <a:endParaRPr lang="en-US" altLang="zh-CN" sz="2400" dirty="0" smtClean="0"/>
          </a:p>
        </p:txBody>
      </p:sp>
      <p:sp>
        <p:nvSpPr>
          <p:cNvPr id="6" name="文本框 5"/>
          <p:cNvSpPr txBox="1"/>
          <p:nvPr/>
        </p:nvSpPr>
        <p:spPr>
          <a:xfrm>
            <a:off x="1544875" y="2844327"/>
            <a:ext cx="106471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补贴协查： 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、审批账号通过补贴协查后进行补贴审批，若不通过退回到补贴申请阶段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10906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4877" y="734539"/>
            <a:ext cx="10647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学员退出</a:t>
            </a:r>
            <a:r>
              <a:rPr lang="zh-CN" altLang="en-US" sz="2400" dirty="0" smtClean="0">
                <a:sym typeface="Wingdings" panose="05000000000000000000" pitchFamily="2" charset="2"/>
              </a:rPr>
              <a:t>： （就业培训机构业务）</a:t>
            </a:r>
            <a:r>
              <a:rPr lang="zh-CN" altLang="en-US" sz="2400" dirty="0" smtClean="0"/>
              <a:t> 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登录者所在经办</a:t>
            </a:r>
            <a:r>
              <a:rPr lang="zh-CN" altLang="en-US" sz="2400" dirty="0" smtClean="0"/>
              <a:t>机构（培训学校账号）认定</a:t>
            </a:r>
            <a:r>
              <a:rPr lang="zh-CN" altLang="en-US" sz="2400" dirty="0"/>
              <a:t>为培训</a:t>
            </a:r>
            <a:r>
              <a:rPr lang="zh-CN" altLang="en-US" sz="2400" dirty="0" smtClean="0"/>
              <a:t>机构。</a:t>
            </a:r>
            <a:endParaRPr lang="en-US" altLang="zh-CN" sz="2400" dirty="0" smtClean="0"/>
          </a:p>
          <a:p>
            <a:r>
              <a:rPr lang="en-US" altLang="zh-CN" sz="2400" dirty="0" smtClean="0"/>
              <a:t>	2</a:t>
            </a:r>
            <a:r>
              <a:rPr lang="zh-CN" altLang="en-US" sz="2400" dirty="0" smtClean="0"/>
              <a:t>、前提条件：</a:t>
            </a:r>
            <a:r>
              <a:rPr lang="zh-CN" altLang="en-US" sz="2400" b="1" dirty="0" smtClean="0"/>
              <a:t>当前机构</a:t>
            </a:r>
            <a:r>
              <a:rPr lang="zh-CN" altLang="en-US" sz="2400" dirty="0" smtClean="0"/>
              <a:t>下学员状态为 </a:t>
            </a:r>
            <a:r>
              <a:rPr lang="zh-CN" altLang="en-US" sz="2400" b="1" dirty="0" smtClean="0"/>
              <a:t>有效</a:t>
            </a:r>
            <a:r>
              <a:rPr lang="zh-CN" altLang="en-US" sz="2400" dirty="0" smtClean="0"/>
              <a:t> 且 </a:t>
            </a:r>
            <a:r>
              <a:rPr lang="zh-CN" altLang="en-US" sz="2400" b="1" dirty="0" smtClean="0"/>
              <a:t>培训中</a:t>
            </a:r>
            <a:r>
              <a:rPr lang="zh-CN" altLang="en-US" sz="2400" dirty="0" smtClean="0"/>
              <a:t> 。退出后，学员状态置为</a:t>
            </a:r>
            <a:r>
              <a:rPr lang="en-US" altLang="zh-CN" sz="2400" dirty="0"/>
              <a:t> </a:t>
            </a:r>
            <a:r>
              <a:rPr lang="zh-CN" altLang="en-US" sz="2400" dirty="0" smtClean="0"/>
              <a:t>退出 、 有效标记置为无效，与学员录入经办信息关联。</a:t>
            </a:r>
            <a:endParaRPr lang="en-US" altLang="zh-CN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1544877" y="3339468"/>
            <a:ext cx="10647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ym typeface="Wingdings" panose="05000000000000000000" pitchFamily="2" charset="2"/>
              </a:rPr>
              <a:t>教师管理： （创业培训管理部门业务，统一管理创业培训教师）</a:t>
            </a:r>
            <a:r>
              <a:rPr lang="zh-CN" altLang="en-US" sz="2400" dirty="0" smtClean="0"/>
              <a:t> 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、不能存在</a:t>
            </a:r>
            <a:r>
              <a:rPr lang="zh-CN" altLang="en-US" sz="2400" dirty="0"/>
              <a:t>相同身份证号和姓名的教师</a:t>
            </a:r>
            <a:r>
              <a:rPr lang="zh-CN" altLang="en-US" sz="2400" dirty="0" smtClean="0"/>
              <a:t>信息。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、时间校验：参加</a:t>
            </a:r>
            <a:r>
              <a:rPr lang="zh-CN" altLang="en-US" sz="2400" dirty="0"/>
              <a:t>工作时间不能大于系统当前</a:t>
            </a:r>
            <a:r>
              <a:rPr lang="zh-CN" altLang="en-US" sz="2400" dirty="0" smtClean="0"/>
              <a:t>时间、</a:t>
            </a:r>
            <a:r>
              <a:rPr lang="zh-CN" altLang="en-US" sz="2400" dirty="0"/>
              <a:t>毕业日期不能大于系统当前</a:t>
            </a:r>
            <a:r>
              <a:rPr lang="zh-CN" altLang="en-US" sz="2400" dirty="0" smtClean="0"/>
              <a:t>时间。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427288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885994" y="5436069"/>
            <a:ext cx="7241374" cy="806524"/>
          </a:xfrm>
        </p:spPr>
        <p:txBody>
          <a:bodyPr/>
          <a:lstStyle/>
          <a:p>
            <a:r>
              <a:rPr lang="zh-CN" altLang="en-US" dirty="0" smtClean="0"/>
              <a:t>就业补助资金管理</a:t>
            </a:r>
            <a:endParaRPr lang="zh-CN" altLang="en-US" dirty="0"/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515162" y="3244998"/>
            <a:ext cx="5431031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</a:rPr>
              <a:t>企业担保贷款管理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853486" y="1415896"/>
            <a:ext cx="96810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创业担保贷款申请</a:t>
            </a:r>
            <a:endParaRPr lang="en-US" altLang="zh-CN" dirty="0" smtClean="0"/>
          </a:p>
          <a:p>
            <a:r>
              <a:rPr lang="zh-CN" altLang="en-US" dirty="0" smtClean="0"/>
              <a:t>创业担保贷款调查</a:t>
            </a:r>
            <a:endParaRPr lang="en-US" altLang="zh-CN" dirty="0" smtClean="0"/>
          </a:p>
          <a:p>
            <a:r>
              <a:rPr lang="zh-CN" altLang="en-US" dirty="0" smtClean="0"/>
              <a:t>创业担保贷款放款</a:t>
            </a:r>
            <a:endParaRPr lang="en-US" altLang="zh-CN" dirty="0" smtClean="0"/>
          </a:p>
          <a:p>
            <a:r>
              <a:rPr lang="zh-CN" altLang="en-US" dirty="0" smtClean="0"/>
              <a:t>创业担保贷款还款</a:t>
            </a:r>
            <a:endParaRPr lang="en-US" altLang="zh-CN" dirty="0"/>
          </a:p>
          <a:p>
            <a:r>
              <a:rPr lang="zh-CN" altLang="en-US" dirty="0" smtClean="0"/>
              <a:t>创业担保人查询</a:t>
            </a:r>
            <a:endParaRPr lang="en-US" altLang="zh-CN" dirty="0" smtClean="0"/>
          </a:p>
          <a:p>
            <a:r>
              <a:rPr lang="zh-CN" altLang="en-US" dirty="0" smtClean="0"/>
              <a:t>创业担保贷款查询</a:t>
            </a:r>
            <a:endParaRPr lang="en-US" altLang="zh-CN" dirty="0" smtClean="0"/>
          </a:p>
        </p:txBody>
      </p:sp>
      <p:sp>
        <p:nvSpPr>
          <p:cNvPr id="10" name="文本框 9"/>
          <p:cNvSpPr txBox="1"/>
          <p:nvPr/>
        </p:nvSpPr>
        <p:spPr>
          <a:xfrm>
            <a:off x="1853482" y="3841480"/>
            <a:ext cx="10338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企业担保贷款登记。</a:t>
            </a:r>
            <a:endParaRPr lang="en-US" altLang="zh-CN" dirty="0" smtClean="0"/>
          </a:p>
          <a:p>
            <a:r>
              <a:rPr lang="zh-CN" altLang="en-US" dirty="0" smtClean="0"/>
              <a:t>企业担保贷款回收。</a:t>
            </a:r>
            <a:endParaRPr lang="en-US" altLang="zh-CN" dirty="0" smtClean="0"/>
          </a:p>
          <a:p>
            <a:r>
              <a:rPr lang="zh-CN" altLang="en-US" dirty="0" smtClean="0"/>
              <a:t>企业担保贷款查询。</a:t>
            </a:r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11" name="副标题 2"/>
          <p:cNvSpPr txBox="1">
            <a:spLocks/>
          </p:cNvSpPr>
          <p:nvPr/>
        </p:nvSpPr>
        <p:spPr>
          <a:xfrm>
            <a:off x="1515163" y="897038"/>
            <a:ext cx="5431031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个人担保贷款管理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524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35322" y="1414270"/>
            <a:ext cx="102212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个人担保贷款管理： 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创业担保贷款</a:t>
            </a:r>
            <a:r>
              <a:rPr lang="zh-CN" altLang="en-US" sz="2400" dirty="0" smtClean="0"/>
              <a:t>申请：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 smtClean="0"/>
              <a:t>个人基本信息。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 smtClean="0"/>
              <a:t>法定</a:t>
            </a:r>
            <a:r>
              <a:rPr lang="zh-CN" altLang="en-US" sz="2400" dirty="0"/>
              <a:t>劳动年龄内（男</a:t>
            </a:r>
            <a:r>
              <a:rPr lang="en-US" altLang="zh-CN" sz="2400" dirty="0"/>
              <a:t>16-60</a:t>
            </a:r>
            <a:r>
              <a:rPr lang="zh-CN" altLang="en-US" sz="2400" dirty="0"/>
              <a:t>女</a:t>
            </a:r>
            <a:r>
              <a:rPr lang="en-US" altLang="zh-CN" sz="2400" dirty="0"/>
              <a:t>16-55</a:t>
            </a:r>
            <a:r>
              <a:rPr lang="zh-CN" altLang="en-US" sz="2400" dirty="0" smtClean="0"/>
              <a:t>）</a:t>
            </a:r>
            <a:r>
              <a:rPr lang="zh-CN" altLang="en-US" sz="2400" dirty="0"/>
              <a:t>。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	</a:t>
            </a:r>
            <a:r>
              <a:rPr lang="zh-CN" altLang="en-US" sz="2400" dirty="0" smtClean="0"/>
              <a:t>未全额回款不允许再次贷款。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 smtClean="0"/>
              <a:t>贴息金额、贷款金额单位</a:t>
            </a:r>
            <a:r>
              <a:rPr lang="zh-CN" altLang="en-US" sz="2400" dirty="0"/>
              <a:t>为“元”</a:t>
            </a:r>
            <a:r>
              <a:rPr lang="zh-CN" altLang="en-US" sz="2400" dirty="0" smtClean="0"/>
              <a:t>，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 smtClean="0"/>
              <a:t>上传附件。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  2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创业担保贷款担保人</a:t>
            </a:r>
            <a:r>
              <a:rPr lang="zh-CN" altLang="en-US" sz="2400" dirty="0" smtClean="0"/>
              <a:t>：个人基本信息、不能是正在担保的担保人，贷款中人员不能担保。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  3</a:t>
            </a:r>
            <a:r>
              <a:rPr lang="zh-CN" altLang="en-US" sz="2400" dirty="0" smtClean="0"/>
              <a:t>、创业担保贷款调查、</a:t>
            </a:r>
            <a:r>
              <a:rPr lang="zh-CN" altLang="en-US" sz="2400" dirty="0"/>
              <a:t>创业担保</a:t>
            </a:r>
            <a:r>
              <a:rPr lang="zh-CN" altLang="en-US" sz="2400" dirty="0" smtClean="0"/>
              <a:t>贷款放款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  4</a:t>
            </a:r>
            <a:r>
              <a:rPr lang="zh-CN" altLang="en-US" sz="2400" dirty="0" smtClean="0"/>
              <a:t>、创业</a:t>
            </a:r>
            <a:r>
              <a:rPr lang="zh-CN" altLang="en-US" sz="2400" dirty="0"/>
              <a:t>担保贷款还</a:t>
            </a:r>
            <a:r>
              <a:rPr lang="zh-CN" altLang="en-US" sz="2400" dirty="0" smtClean="0"/>
              <a:t>款：全额还款可以继续贷款。部分还款需要还清。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3712605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4877" y="1472756"/>
            <a:ext cx="1064712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企业担保贷款管理： 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、企业担保贷款登记：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	</a:t>
            </a:r>
            <a:r>
              <a:rPr lang="zh-CN" altLang="en-US" sz="2400" dirty="0" smtClean="0"/>
              <a:t>单位基本信息</a:t>
            </a:r>
            <a:r>
              <a:rPr lang="zh-CN" altLang="en-US" sz="2400" dirty="0"/>
              <a:t>（</a:t>
            </a:r>
            <a:r>
              <a:rPr lang="en-US" altLang="zh-CN" sz="2400" dirty="0"/>
              <a:t>18</a:t>
            </a:r>
            <a:r>
              <a:rPr lang="zh-CN" altLang="en-US" sz="2400" dirty="0"/>
              <a:t>位社会信用代码） 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	</a:t>
            </a:r>
            <a:r>
              <a:rPr lang="zh-CN" altLang="en-US" sz="2400" dirty="0"/>
              <a:t>贷款金额单位为“元”，</a:t>
            </a:r>
            <a:r>
              <a:rPr lang="en-US" altLang="zh-CN" sz="2400" dirty="0"/>
              <a:t>1000 &lt; </a:t>
            </a:r>
            <a:r>
              <a:rPr lang="zh-CN" altLang="en-US" sz="2400" dirty="0"/>
              <a:t>贴息金额 </a:t>
            </a:r>
            <a:r>
              <a:rPr lang="en-US" altLang="zh-CN" sz="2400" dirty="0"/>
              <a:t>&lt; </a:t>
            </a:r>
            <a:r>
              <a:rPr lang="en-US" altLang="zh-CN" sz="2400" dirty="0" smtClean="0"/>
              <a:t>300</a:t>
            </a:r>
            <a:r>
              <a:rPr lang="zh-CN" altLang="en-US" sz="2400" dirty="0" smtClean="0"/>
              <a:t>万</a:t>
            </a:r>
            <a:r>
              <a:rPr lang="zh-CN" altLang="en-US" sz="2400" dirty="0"/>
              <a:t>；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 smtClean="0"/>
              <a:t>成立</a:t>
            </a:r>
            <a:r>
              <a:rPr lang="zh-CN" altLang="en-US" sz="2400" dirty="0"/>
              <a:t>日期不能大于系统当前</a:t>
            </a:r>
            <a:r>
              <a:rPr lang="zh-CN" altLang="en-US" sz="2400" dirty="0" smtClean="0"/>
              <a:t>时间；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 smtClean="0"/>
              <a:t>贷款</a:t>
            </a:r>
            <a:r>
              <a:rPr lang="zh-CN" altLang="en-US" sz="2400" dirty="0"/>
              <a:t>时间不能大于系统当前</a:t>
            </a:r>
            <a:r>
              <a:rPr lang="zh-CN" altLang="en-US" sz="2400" dirty="0" smtClean="0"/>
              <a:t>时间；</a:t>
            </a:r>
            <a:endParaRPr lang="en-US" altLang="zh-CN" sz="2400" dirty="0" smtClean="0"/>
          </a:p>
          <a:p>
            <a:r>
              <a:rPr lang="en-US" altLang="zh-CN" sz="2400" dirty="0" smtClean="0"/>
              <a:t>		</a:t>
            </a:r>
            <a:r>
              <a:rPr lang="zh-CN" altLang="en-US" sz="2400" dirty="0"/>
              <a:t>必须录入贷款担保人信息和贷款担保物信息，并且提交后不允许修改贷款担保人信息和贷款</a:t>
            </a:r>
            <a:r>
              <a:rPr lang="zh-CN" altLang="en-US" sz="2400" dirty="0" smtClean="0"/>
              <a:t>担保</a:t>
            </a:r>
            <a:r>
              <a:rPr lang="zh-CN" altLang="en-US" sz="2400" dirty="0"/>
              <a:t>物信息。</a:t>
            </a:r>
            <a:endParaRPr lang="en-US" altLang="zh-CN" sz="2400" dirty="0"/>
          </a:p>
          <a:p>
            <a:r>
              <a:rPr lang="en-US" altLang="zh-CN" sz="2400" dirty="0" smtClean="0"/>
              <a:t>	2</a:t>
            </a:r>
            <a:r>
              <a:rPr lang="zh-CN" altLang="en-US" sz="2400" dirty="0" smtClean="0"/>
              <a:t>、</a:t>
            </a:r>
            <a:r>
              <a:rPr lang="zh-CN" altLang="en-US" sz="2400" dirty="0"/>
              <a:t>企业担保</a:t>
            </a:r>
            <a:r>
              <a:rPr lang="zh-CN" altLang="en-US" sz="2400" dirty="0" smtClean="0"/>
              <a:t>贷款回收：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	</a:t>
            </a:r>
            <a:r>
              <a:rPr lang="zh-CN" altLang="en-US" sz="2400" dirty="0"/>
              <a:t>全额还款可以继续贷款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	</a:t>
            </a:r>
            <a:r>
              <a:rPr lang="zh-CN" altLang="en-US" sz="2400" dirty="0" smtClean="0"/>
              <a:t>部分</a:t>
            </a:r>
            <a:r>
              <a:rPr lang="zh-CN" altLang="en-US" sz="2400" dirty="0"/>
              <a:t>还款</a:t>
            </a:r>
            <a:r>
              <a:rPr lang="zh-CN" altLang="en-US" sz="2400" dirty="0" smtClean="0"/>
              <a:t>需要继续还清，不允许贷款。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470114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916112" y="5391075"/>
            <a:ext cx="7245053" cy="806524"/>
          </a:xfrm>
        </p:spPr>
        <p:txBody>
          <a:bodyPr/>
          <a:lstStyle/>
          <a:p>
            <a:r>
              <a:rPr lang="zh-CN" altLang="en-US" dirty="0" smtClean="0"/>
              <a:t>创业服务管理</a:t>
            </a:r>
            <a:endParaRPr lang="zh-CN" altLang="en-US" dirty="0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628013" y="687857"/>
            <a:ext cx="2881957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创业孵化基地登记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628013" y="1554297"/>
            <a:ext cx="543379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基地入驻企业登记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1628013" y="4159053"/>
            <a:ext cx="543379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创业指导专家管理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1628013" y="2422549"/>
            <a:ext cx="543379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基地入驻企业退出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1628013" y="3290801"/>
            <a:ext cx="543379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tx1"/>
                </a:solidFill>
              </a:rPr>
              <a:t>创业项目征集使用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096764" y="1198373"/>
            <a:ext cx="326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登记录入创业孵化基地信息。</a:t>
            </a:r>
            <a:endParaRPr lang="zh-CN" altLang="en-US" sz="2000" dirty="0"/>
          </a:p>
        </p:txBody>
      </p:sp>
      <p:sp>
        <p:nvSpPr>
          <p:cNvPr id="11" name="文本框 10"/>
          <p:cNvSpPr txBox="1"/>
          <p:nvPr/>
        </p:nvSpPr>
        <p:spPr>
          <a:xfrm>
            <a:off x="2096763" y="2051405"/>
            <a:ext cx="968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创业孵化基地下添加企业（创业实体）。</a:t>
            </a:r>
            <a:endParaRPr lang="zh-CN" altLang="en-US" sz="2000" dirty="0"/>
          </a:p>
        </p:txBody>
      </p:sp>
      <p:sp>
        <p:nvSpPr>
          <p:cNvPr id="12" name="文本框 11"/>
          <p:cNvSpPr txBox="1"/>
          <p:nvPr/>
        </p:nvSpPr>
        <p:spPr>
          <a:xfrm>
            <a:off x="2096763" y="2867400"/>
            <a:ext cx="968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创业孵化基地下企业（创业实体）退出。</a:t>
            </a:r>
            <a:endParaRPr lang="zh-CN" altLang="en-US" sz="2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2096763" y="3731179"/>
            <a:ext cx="968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创业项目信息录入。</a:t>
            </a:r>
            <a:endParaRPr lang="zh-CN" altLang="en-US" sz="2000" dirty="0"/>
          </a:p>
        </p:txBody>
      </p:sp>
      <p:sp>
        <p:nvSpPr>
          <p:cNvPr id="14" name="文本框 13"/>
          <p:cNvSpPr txBox="1"/>
          <p:nvPr/>
        </p:nvSpPr>
        <p:spPr>
          <a:xfrm>
            <a:off x="2096763" y="4635042"/>
            <a:ext cx="9685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创业指导专家管理。</a:t>
            </a:r>
            <a:endParaRPr lang="zh-CN" altLang="en-US" sz="2000" dirty="0"/>
          </a:p>
        </p:txBody>
      </p:sp>
      <p:sp>
        <p:nvSpPr>
          <p:cNvPr id="15" name="副标题 2"/>
          <p:cNvSpPr txBox="1">
            <a:spLocks/>
          </p:cNvSpPr>
          <p:nvPr/>
        </p:nvSpPr>
        <p:spPr>
          <a:xfrm>
            <a:off x="7055675" y="687857"/>
            <a:ext cx="2881957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创业服务项目审批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54352" y="1162418"/>
            <a:ext cx="326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创业孵化</a:t>
            </a:r>
            <a:r>
              <a:rPr lang="zh-CN" altLang="en-US" sz="2000" dirty="0" smtClean="0"/>
              <a:t>基地审批。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基地入驻企业审批。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创业项目征集审批。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创业指导专家审批。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创业专家服务审批。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创业项目使用审批、</a:t>
            </a:r>
            <a:endParaRPr lang="zh-CN" altLang="en-US" sz="2000" dirty="0"/>
          </a:p>
        </p:txBody>
      </p:sp>
      <p:sp>
        <p:nvSpPr>
          <p:cNvPr id="17" name="副标题 2"/>
          <p:cNvSpPr txBox="1">
            <a:spLocks/>
          </p:cNvSpPr>
          <p:nvPr/>
        </p:nvSpPr>
        <p:spPr>
          <a:xfrm>
            <a:off x="7055674" y="3279300"/>
            <a:ext cx="2881957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chemeClr val="tx1"/>
                </a:solidFill>
              </a:rPr>
              <a:t>创业服务项目查询</a:t>
            </a:r>
            <a:endParaRPr lang="en-US" altLang="zh-CN" sz="2400" dirty="0" smtClean="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54352" y="3778291"/>
            <a:ext cx="326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创业孵化</a:t>
            </a:r>
            <a:r>
              <a:rPr lang="zh-CN" altLang="en-US" sz="2000" dirty="0" smtClean="0"/>
              <a:t>基地查询。</a:t>
            </a:r>
            <a:endParaRPr lang="en-US" altLang="zh-CN" sz="2000" dirty="0" smtClean="0"/>
          </a:p>
          <a:p>
            <a:r>
              <a:rPr lang="zh-CN" altLang="en-US" sz="2000" dirty="0" smtClean="0"/>
              <a:t>基地入驻企业查询。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创业项目征集查询。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创业指导专家</a:t>
            </a:r>
            <a:r>
              <a:rPr lang="zh-CN" altLang="en-US" sz="2000" dirty="0"/>
              <a:t>查询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创业专家服务</a:t>
            </a:r>
            <a:r>
              <a:rPr lang="zh-CN" altLang="en-US" sz="2000" dirty="0"/>
              <a:t>查询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r>
              <a:rPr lang="zh-CN" altLang="en-US" sz="2000" dirty="0" smtClean="0"/>
              <a:t>创业项目使用</a:t>
            </a:r>
            <a:r>
              <a:rPr lang="zh-CN" altLang="en-US" sz="2000" dirty="0"/>
              <a:t>查询</a:t>
            </a:r>
            <a:r>
              <a:rPr lang="zh-CN" altLang="en-US" sz="2000" dirty="0" smtClean="0"/>
              <a:t>、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8708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39233" y="1557164"/>
            <a:ext cx="1064712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培训机构： 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、（管理员）关联经办机构：在控制台</a:t>
            </a:r>
            <a:r>
              <a:rPr lang="en-US" altLang="zh-CN" sz="2000" dirty="0" smtClean="0"/>
              <a:t>-</a:t>
            </a:r>
            <a:r>
              <a:rPr lang="zh-CN" altLang="en-US" sz="2000" dirty="0" smtClean="0"/>
              <a:t>组织机构</a:t>
            </a:r>
            <a:r>
              <a:rPr lang="en-US" altLang="zh-CN" sz="2000" dirty="0" smtClean="0"/>
              <a:t>-</a:t>
            </a:r>
            <a:r>
              <a:rPr lang="zh-CN" altLang="en-US" sz="2000" dirty="0" smtClean="0"/>
              <a:t>维度和组织单元中，自己盟市下增加培训机构节点，并且在其下新增培训学校节点。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、培训机构账号登录提示“</a:t>
            </a:r>
            <a:r>
              <a:rPr lang="zh-CN" altLang="en-US" sz="2000" dirty="0"/>
              <a:t>登录者所在经办机构尚未认定为培训机构，请先做认定</a:t>
            </a:r>
            <a:r>
              <a:rPr lang="zh-CN" altLang="en-US" sz="2000" dirty="0" smtClean="0"/>
              <a:t>”，需管理员做认定。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、培训机构登记模块：新录入培训学校进行关联。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</a:t>
            </a:r>
            <a:r>
              <a:rPr lang="zh-CN" altLang="en-US" sz="2000" dirty="0" smtClean="0"/>
              <a:t>培训机构查询模块：系统中已存在培训机构信息，需在控制台建立组织单元进行关联（组织单元名称需和培训机构名称一致，否则无法关联）。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4</a:t>
            </a:r>
            <a:r>
              <a:rPr lang="zh-CN" altLang="en-US" sz="2000" dirty="0" smtClean="0"/>
              <a:t>、培训机构登记，录入培训专业信息和培训师资信息。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5</a:t>
            </a:r>
            <a:r>
              <a:rPr lang="zh-CN" altLang="en-US" sz="2000" dirty="0"/>
              <a:t>、培训师资</a:t>
            </a:r>
            <a:r>
              <a:rPr lang="zh-CN" altLang="en-US" sz="2000" dirty="0" smtClean="0"/>
              <a:t>信息 ：不允许重复录入，信息归培训学校管理；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</a:t>
            </a:r>
            <a:r>
              <a:rPr lang="zh-CN" altLang="en-US" sz="2000" dirty="0" smtClean="0"/>
              <a:t>培训专业信息：机构不能存在相同</a:t>
            </a:r>
            <a:r>
              <a:rPr lang="zh-CN" altLang="en-US" sz="2000" dirty="0"/>
              <a:t>专业，相同等级的专业</a:t>
            </a:r>
            <a:r>
              <a:rPr lang="zh-CN" altLang="en-US" sz="2000" dirty="0" smtClean="0"/>
              <a:t>信息。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8148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5394" y="169817"/>
            <a:ext cx="4049485" cy="6688183"/>
          </a:xfrm>
        </p:spPr>
        <p:txBody>
          <a:bodyPr>
            <a:normAutofit lnSpcReduction="10000"/>
          </a:bodyPr>
          <a:lstStyle/>
          <a:p>
            <a:r>
              <a:rPr lang="zh-CN" altLang="zh-CN" dirty="0"/>
              <a:t>开班</a:t>
            </a:r>
            <a:r>
              <a:rPr lang="zh-CN" altLang="zh-CN" dirty="0" smtClean="0"/>
              <a:t>申请</a:t>
            </a:r>
            <a:r>
              <a:rPr lang="en-US" altLang="zh-CN" dirty="0" smtClean="0"/>
              <a:t> (</a:t>
            </a:r>
            <a:r>
              <a:rPr lang="zh-CN" altLang="en-US" dirty="0" smtClean="0">
                <a:solidFill>
                  <a:srgbClr val="FF0000"/>
                </a:solidFill>
              </a:rPr>
              <a:t>机构或企业</a:t>
            </a:r>
            <a:r>
              <a:rPr lang="en-US" altLang="zh-CN" dirty="0" smtClean="0"/>
              <a:t>)                                            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开班</a:t>
            </a:r>
            <a:r>
              <a:rPr lang="zh-CN" altLang="zh-CN" dirty="0" smtClean="0"/>
              <a:t>审批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就业</a:t>
            </a:r>
            <a:r>
              <a:rPr lang="zh-CN" altLang="en-US" dirty="0" smtClean="0">
                <a:solidFill>
                  <a:srgbClr val="FF0000"/>
                </a:solidFill>
              </a:rPr>
              <a:t>局或行业部门</a:t>
            </a:r>
            <a:r>
              <a:rPr lang="en-US" altLang="zh-CN" dirty="0" smtClean="0"/>
              <a:t>)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过程</a:t>
            </a:r>
            <a:r>
              <a:rPr lang="zh-CN" altLang="zh-CN" dirty="0" smtClean="0"/>
              <a:t>监督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就业</a:t>
            </a:r>
            <a:r>
              <a:rPr lang="zh-CN" altLang="en-US" dirty="0">
                <a:solidFill>
                  <a:srgbClr val="FF0000"/>
                </a:solidFill>
              </a:rPr>
              <a:t>局或行业部门</a:t>
            </a:r>
            <a:r>
              <a:rPr lang="en-US" altLang="zh-CN" dirty="0" smtClean="0"/>
              <a:t>)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结业</a:t>
            </a:r>
            <a:r>
              <a:rPr lang="zh-CN" altLang="zh-CN" dirty="0" smtClean="0"/>
              <a:t>申请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机构或企业</a:t>
            </a:r>
            <a:r>
              <a:rPr lang="en-US" altLang="zh-CN" dirty="0" smtClean="0"/>
              <a:t>)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结业</a:t>
            </a:r>
            <a:r>
              <a:rPr lang="zh-CN" altLang="zh-CN" dirty="0" smtClean="0"/>
              <a:t>审批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就业</a:t>
            </a:r>
            <a:r>
              <a:rPr lang="zh-CN" altLang="en-US" dirty="0">
                <a:solidFill>
                  <a:srgbClr val="FF0000"/>
                </a:solidFill>
              </a:rPr>
              <a:t>局或行业部门</a:t>
            </a:r>
            <a:r>
              <a:rPr lang="en-US" altLang="zh-CN" dirty="0" smtClean="0"/>
              <a:t>)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补贴</a:t>
            </a:r>
            <a:r>
              <a:rPr lang="zh-CN" altLang="zh-CN" dirty="0" smtClean="0"/>
              <a:t>申请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机构或企业</a:t>
            </a:r>
            <a:r>
              <a:rPr lang="en-US" altLang="zh-CN" dirty="0" smtClean="0"/>
              <a:t>)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补贴</a:t>
            </a:r>
            <a:r>
              <a:rPr lang="zh-CN" altLang="zh-CN" dirty="0" smtClean="0"/>
              <a:t>协查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就业</a:t>
            </a:r>
            <a:r>
              <a:rPr lang="zh-CN" altLang="en-US" dirty="0">
                <a:solidFill>
                  <a:srgbClr val="FF0000"/>
                </a:solidFill>
              </a:rPr>
              <a:t>局或行业部门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r>
              <a:rPr lang="en-US" altLang="zh-CN" dirty="0" smtClean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补贴</a:t>
            </a:r>
            <a:r>
              <a:rPr lang="zh-CN" altLang="zh-CN" dirty="0" smtClean="0"/>
              <a:t>审批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就业</a:t>
            </a:r>
            <a:r>
              <a:rPr lang="zh-CN" altLang="en-US" dirty="0">
                <a:solidFill>
                  <a:srgbClr val="FF0000"/>
                </a:solidFill>
              </a:rPr>
              <a:t>局或行业部门</a:t>
            </a:r>
            <a:r>
              <a:rPr lang="en-US" altLang="zh-CN" dirty="0" smtClean="0"/>
              <a:t>)</a:t>
            </a:r>
            <a:endParaRPr lang="zh-CN" altLang="zh-CN" dirty="0"/>
          </a:p>
          <a:p>
            <a:r>
              <a:rPr lang="en-US" altLang="zh-CN" dirty="0">
                <a:sym typeface="Segoe UI Emoji" panose="020B0502040204020203" pitchFamily="34" charset="0"/>
              </a:rPr>
              <a:t>↓</a:t>
            </a:r>
            <a:endParaRPr lang="zh-CN" altLang="zh-CN" dirty="0"/>
          </a:p>
          <a:p>
            <a:r>
              <a:rPr lang="zh-CN" altLang="zh-CN" dirty="0"/>
              <a:t>资金</a:t>
            </a:r>
            <a:r>
              <a:rPr lang="zh-CN" altLang="zh-CN" dirty="0" smtClean="0"/>
              <a:t>拨付</a:t>
            </a:r>
            <a:r>
              <a:rPr lang="en-US" altLang="zh-CN" dirty="0"/>
              <a:t> </a:t>
            </a:r>
            <a:r>
              <a:rPr lang="en-US" altLang="zh-CN" dirty="0" smtClean="0"/>
              <a:t>(</a:t>
            </a:r>
            <a:r>
              <a:rPr lang="zh-CN" altLang="en-US" dirty="0">
                <a:solidFill>
                  <a:srgbClr val="FF0000"/>
                </a:solidFill>
              </a:rPr>
              <a:t>就业</a:t>
            </a:r>
            <a:r>
              <a:rPr lang="zh-CN" altLang="en-US" dirty="0">
                <a:solidFill>
                  <a:srgbClr val="FF0000"/>
                </a:solidFill>
              </a:rPr>
              <a:t>局或行业部门</a:t>
            </a:r>
            <a:r>
              <a:rPr lang="en-US" altLang="zh-CN" dirty="0" smtClean="0"/>
              <a:t>)</a:t>
            </a:r>
            <a:endParaRPr lang="zh-CN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4741816" y="-114358"/>
            <a:ext cx="3082835" cy="6972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dirty="0" smtClean="0"/>
              <a:t>班期状态</a:t>
            </a:r>
            <a:endParaRPr lang="en-US" altLang="zh-CN" b="1" dirty="0" smtClean="0"/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/>
              <a:t>开班申请   </a:t>
            </a: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          </a:t>
            </a:r>
            <a:endParaRPr lang="zh-CN" altLang="en-US" dirty="0"/>
          </a:p>
          <a:p>
            <a:pPr>
              <a:lnSpc>
                <a:spcPts val="3000"/>
              </a:lnSpc>
            </a:pPr>
            <a:r>
              <a:rPr lang="zh-CN" altLang="en-US" dirty="0"/>
              <a:t>开班审批通过      </a:t>
            </a:r>
            <a:r>
              <a:rPr lang="zh-CN" altLang="en-US" dirty="0" smtClean="0"/>
              <a:t>  </a:t>
            </a: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   </a:t>
            </a:r>
            <a:endParaRPr lang="zh-CN" altLang="en-US" dirty="0"/>
          </a:p>
          <a:p>
            <a:pPr>
              <a:lnSpc>
                <a:spcPts val="3000"/>
              </a:lnSpc>
            </a:pPr>
            <a:r>
              <a:rPr lang="zh-CN" altLang="en-US" dirty="0"/>
              <a:t>班期审查中</a:t>
            </a:r>
            <a:r>
              <a:rPr lang="en-US" altLang="zh-CN" dirty="0"/>
              <a:t>/ </a:t>
            </a:r>
            <a:r>
              <a:rPr lang="zh-CN" altLang="en-US" dirty="0"/>
              <a:t>班期审查</a:t>
            </a:r>
            <a:r>
              <a:rPr lang="zh-CN" altLang="en-US" dirty="0" smtClean="0"/>
              <a:t>完毕</a:t>
            </a:r>
            <a:endParaRPr lang="en-US" altLang="zh-CN" dirty="0" smtClean="0"/>
          </a:p>
          <a:p>
            <a:pPr>
              <a:lnSpc>
                <a:spcPts val="3000"/>
              </a:lnSpc>
            </a:pPr>
            <a:endParaRPr lang="zh-CN" altLang="en-US" dirty="0"/>
          </a:p>
          <a:p>
            <a:pPr>
              <a:lnSpc>
                <a:spcPts val="3000"/>
              </a:lnSpc>
            </a:pPr>
            <a:r>
              <a:rPr lang="zh-CN" altLang="en-US" dirty="0"/>
              <a:t>结业申请 </a:t>
            </a: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               </a:t>
            </a:r>
            <a:endParaRPr lang="zh-CN" altLang="en-US" dirty="0"/>
          </a:p>
          <a:p>
            <a:pPr>
              <a:lnSpc>
                <a:spcPts val="3000"/>
              </a:lnSpc>
            </a:pPr>
            <a:r>
              <a:rPr lang="zh-CN" altLang="en-US" dirty="0"/>
              <a:t>结业审批通过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补贴</a:t>
            </a:r>
            <a:r>
              <a:rPr lang="zh-CN" altLang="en-US" dirty="0"/>
              <a:t>申请 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班期</a:t>
            </a:r>
            <a:r>
              <a:rPr lang="zh-CN" altLang="en-US" dirty="0"/>
              <a:t>补贴协查完毕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补贴</a:t>
            </a:r>
            <a:r>
              <a:rPr lang="zh-CN" altLang="en-US" dirty="0"/>
              <a:t>申请通过            </a:t>
            </a:r>
          </a:p>
          <a:p>
            <a:pPr>
              <a:lnSpc>
                <a:spcPts val="3000"/>
              </a:lnSpc>
            </a:pPr>
            <a:r>
              <a:rPr lang="zh-CN" altLang="en-US" dirty="0"/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739052" y="-130630"/>
            <a:ext cx="2873829" cy="6972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dirty="0" smtClean="0"/>
              <a:t>学员状态</a:t>
            </a:r>
            <a:endParaRPr lang="en-US" altLang="zh-CN" b="1" dirty="0" smtClean="0"/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申请                                  </a:t>
            </a:r>
            <a:endParaRPr lang="zh-CN" altLang="en-US" dirty="0"/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培训</a:t>
            </a:r>
            <a:r>
              <a:rPr lang="zh-CN" altLang="en-US" dirty="0"/>
              <a:t>中                 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人员</a:t>
            </a:r>
            <a:r>
              <a:rPr lang="zh-CN" altLang="en-US" dirty="0"/>
              <a:t>审查中</a:t>
            </a:r>
            <a:r>
              <a:rPr lang="en-US" altLang="zh-CN" dirty="0"/>
              <a:t>/</a:t>
            </a:r>
            <a:r>
              <a:rPr lang="zh-CN" altLang="en-US" dirty="0"/>
              <a:t>人员审查完毕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人员</a:t>
            </a:r>
            <a:r>
              <a:rPr lang="zh-CN" altLang="en-US" dirty="0"/>
              <a:t>审查完毕           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已</a:t>
            </a:r>
            <a:r>
              <a:rPr lang="zh-CN" altLang="en-US" dirty="0"/>
              <a:t>结业                 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未</a:t>
            </a:r>
            <a:r>
              <a:rPr lang="zh-CN" altLang="en-US" dirty="0"/>
              <a:t>补贴                 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人员</a:t>
            </a:r>
            <a:r>
              <a:rPr lang="zh-CN" altLang="en-US" dirty="0"/>
              <a:t>补贴协查完毕                      </a:t>
            </a:r>
          </a:p>
          <a:p>
            <a:pPr>
              <a:lnSpc>
                <a:spcPts val="3000"/>
              </a:lnSpc>
            </a:pPr>
            <a:endParaRPr lang="en-US" altLang="zh-CN" dirty="0" smtClean="0"/>
          </a:p>
          <a:p>
            <a:pPr>
              <a:lnSpc>
                <a:spcPts val="3000"/>
              </a:lnSpc>
            </a:pPr>
            <a:r>
              <a:rPr lang="zh-CN" altLang="en-US" dirty="0" smtClean="0"/>
              <a:t>已</a:t>
            </a:r>
            <a:r>
              <a:rPr lang="zh-CN" altLang="en-US" dirty="0"/>
              <a:t>补贴                                </a:t>
            </a:r>
          </a:p>
          <a:p>
            <a:pPr>
              <a:lnSpc>
                <a:spcPts val="3000"/>
              </a:lnSpc>
            </a:pPr>
            <a:r>
              <a:rPr lang="zh-CN" altLang="en-US" dirty="0"/>
              <a:t> 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3122023" y="731520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141617" y="1419492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095896" y="2217420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3122022" y="2931531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141617" y="3638019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3122022" y="4406580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141617" y="5175148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3141617" y="5925134"/>
            <a:ext cx="1384663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7685314" y="2400300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7654834" y="945969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7685314" y="1602372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7685314" y="3114411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685314" y="3891656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7685314" y="6205946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7685314" y="5457008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7685314" y="4695009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3141617" y="6727372"/>
            <a:ext cx="13650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7685314" y="6724107"/>
            <a:ext cx="9927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754879" y="6533300"/>
            <a:ext cx="182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资金已拨付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739052" y="6542706"/>
            <a:ext cx="182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资金已</a:t>
            </a:r>
            <a:r>
              <a:rPr lang="zh-CN" altLang="en-US" dirty="0"/>
              <a:t>拨付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-83288" y="1602372"/>
            <a:ext cx="1015663" cy="450564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培训</a:t>
            </a:r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流程</a:t>
            </a:r>
          </a:p>
        </p:txBody>
      </p:sp>
    </p:spTree>
    <p:extLst>
      <p:ext uri="{BB962C8B-B14F-4D97-AF65-F5344CB8AC3E}">
        <p14:creationId xmlns:p14="http://schemas.microsoft.com/office/powerpoint/2010/main" val="38707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1829926" y="5398146"/>
            <a:ext cx="8534400" cy="806524"/>
          </a:xfrm>
        </p:spPr>
        <p:txBody>
          <a:bodyPr/>
          <a:lstStyle/>
          <a:p>
            <a:r>
              <a:rPr lang="zh-CN" altLang="en-US" dirty="0" smtClean="0"/>
              <a:t>就业培训管理</a:t>
            </a:r>
            <a:endParaRPr lang="zh-CN" altLang="en-US" dirty="0"/>
          </a:p>
        </p:txBody>
      </p:sp>
      <p:sp>
        <p:nvSpPr>
          <p:cNvPr id="16" name="副标题 2"/>
          <p:cNvSpPr txBox="1">
            <a:spLocks/>
          </p:cNvSpPr>
          <p:nvPr/>
        </p:nvSpPr>
        <p:spPr>
          <a:xfrm>
            <a:off x="1541827" y="695705"/>
            <a:ext cx="640080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培训机构管理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7" name="副标题 2"/>
          <p:cNvSpPr txBox="1">
            <a:spLocks/>
          </p:cNvSpPr>
          <p:nvPr/>
        </p:nvSpPr>
        <p:spPr>
          <a:xfrm>
            <a:off x="1541827" y="1837927"/>
            <a:ext cx="640080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培训机构业务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28048" y="1188974"/>
            <a:ext cx="11409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培训机构登记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新建培训机构关联、专业、师资。</a:t>
            </a:r>
            <a:endParaRPr lang="en-US" altLang="zh-CN" dirty="0" smtClean="0"/>
          </a:p>
          <a:p>
            <a:r>
              <a:rPr lang="zh-CN" altLang="en-US" dirty="0" smtClean="0"/>
              <a:t>培训机构查询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历史培训机构信息关联。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1928047" y="2331196"/>
            <a:ext cx="3124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就业技能开班申请。</a:t>
            </a:r>
            <a:endParaRPr lang="en-US" altLang="zh-CN" dirty="0" smtClean="0"/>
          </a:p>
          <a:p>
            <a:r>
              <a:rPr lang="zh-CN" altLang="en-US" dirty="0" smtClean="0"/>
              <a:t>就业技能结业申请。</a:t>
            </a:r>
            <a:endParaRPr lang="en-US" altLang="zh-CN" dirty="0" smtClean="0"/>
          </a:p>
          <a:p>
            <a:r>
              <a:rPr lang="zh-CN" altLang="en-US" dirty="0" smtClean="0"/>
              <a:t>就业技能补贴申请。</a:t>
            </a:r>
            <a:endParaRPr lang="en-US" altLang="zh-CN" dirty="0" smtClean="0"/>
          </a:p>
          <a:p>
            <a:r>
              <a:rPr lang="zh-CN" altLang="en-US" dirty="0" smtClean="0"/>
              <a:t>就业培训学员退出。</a:t>
            </a:r>
            <a:endParaRPr lang="en-US" altLang="zh-CN" dirty="0" smtClean="0"/>
          </a:p>
        </p:txBody>
      </p:sp>
      <p:sp>
        <p:nvSpPr>
          <p:cNvPr id="20" name="副标题 2"/>
          <p:cNvSpPr txBox="1">
            <a:spLocks/>
          </p:cNvSpPr>
          <p:nvPr/>
        </p:nvSpPr>
        <p:spPr>
          <a:xfrm>
            <a:off x="1541827" y="3704548"/>
            <a:ext cx="640080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管理部门业务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28047" y="4197817"/>
            <a:ext cx="4450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城镇培训开班</a:t>
            </a:r>
            <a:r>
              <a:rPr lang="zh-CN" altLang="en-US" dirty="0"/>
              <a:t>审批</a:t>
            </a:r>
            <a:r>
              <a:rPr lang="zh-CN" altLang="en-US" dirty="0" smtClean="0"/>
              <a:t>。</a:t>
            </a:r>
            <a:r>
              <a:rPr lang="zh-CN" altLang="en-US" dirty="0"/>
              <a:t>农村</a:t>
            </a:r>
            <a:r>
              <a:rPr lang="zh-CN" altLang="en-US" dirty="0" smtClean="0"/>
              <a:t>培训</a:t>
            </a:r>
            <a:r>
              <a:rPr lang="zh-CN" altLang="en-US" dirty="0"/>
              <a:t>开班</a:t>
            </a:r>
            <a:r>
              <a:rPr lang="zh-CN" altLang="en-US" dirty="0" smtClean="0"/>
              <a:t>审批。</a:t>
            </a:r>
            <a:endParaRPr lang="en-US" altLang="zh-CN" dirty="0" smtClean="0"/>
          </a:p>
          <a:p>
            <a:r>
              <a:rPr lang="zh-CN" altLang="en-US" dirty="0" smtClean="0"/>
              <a:t>城镇培训结业审批。</a:t>
            </a:r>
            <a:r>
              <a:rPr lang="zh-CN" altLang="en-US" dirty="0"/>
              <a:t>农村</a:t>
            </a:r>
            <a:r>
              <a:rPr lang="zh-CN" altLang="en-US" dirty="0" smtClean="0"/>
              <a:t>培训</a:t>
            </a:r>
            <a:r>
              <a:rPr lang="zh-CN" altLang="en-US" dirty="0"/>
              <a:t>结业</a:t>
            </a:r>
            <a:r>
              <a:rPr lang="zh-CN" altLang="en-US" dirty="0" smtClean="0"/>
              <a:t>审批。</a:t>
            </a:r>
            <a:endParaRPr lang="en-US" altLang="zh-CN" dirty="0" smtClean="0"/>
          </a:p>
          <a:p>
            <a:r>
              <a:rPr lang="zh-CN" altLang="en-US" dirty="0" smtClean="0"/>
              <a:t>城镇培训补贴审批。</a:t>
            </a:r>
            <a:r>
              <a:rPr lang="zh-CN" altLang="en-US" dirty="0"/>
              <a:t>农村</a:t>
            </a:r>
            <a:r>
              <a:rPr lang="zh-CN" altLang="en-US" dirty="0" smtClean="0"/>
              <a:t>培训</a:t>
            </a:r>
            <a:r>
              <a:rPr lang="zh-CN" altLang="en-US" dirty="0"/>
              <a:t>补贴</a:t>
            </a:r>
            <a:r>
              <a:rPr lang="zh-CN" altLang="en-US" dirty="0" smtClean="0"/>
              <a:t>审批。</a:t>
            </a:r>
            <a:endParaRPr lang="en-US" altLang="zh-CN" dirty="0" smtClean="0"/>
          </a:p>
          <a:p>
            <a:r>
              <a:rPr lang="zh-CN" altLang="en-US" dirty="0"/>
              <a:t>过程</a:t>
            </a:r>
            <a:r>
              <a:rPr lang="zh-CN" altLang="en-US" dirty="0" smtClean="0"/>
              <a:t>监督管理。       培训补贴协查。</a:t>
            </a:r>
            <a:endParaRPr lang="en-US" altLang="zh-CN" dirty="0" smtClean="0"/>
          </a:p>
        </p:txBody>
      </p:sp>
      <p:sp>
        <p:nvSpPr>
          <p:cNvPr id="22" name="副标题 2"/>
          <p:cNvSpPr txBox="1">
            <a:spLocks/>
          </p:cNvSpPr>
          <p:nvPr/>
        </p:nvSpPr>
        <p:spPr>
          <a:xfrm>
            <a:off x="6853457" y="695705"/>
            <a:ext cx="640080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综合查询统计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15521" y="1171694"/>
            <a:ext cx="43341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就业培训班期查询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修改班期名称、鉴定信息维护。</a:t>
            </a:r>
            <a:endParaRPr lang="en-US" altLang="zh-CN" dirty="0" smtClean="0"/>
          </a:p>
          <a:p>
            <a:r>
              <a:rPr lang="zh-CN" altLang="en-US" dirty="0" smtClean="0"/>
              <a:t>就业培训人员查询。</a:t>
            </a:r>
            <a:endParaRPr lang="en-US" altLang="zh-CN" dirty="0" smtClean="0"/>
          </a:p>
          <a:p>
            <a:r>
              <a:rPr lang="zh-CN" altLang="en-US" dirty="0" smtClean="0"/>
              <a:t>就业培训需求查询。</a:t>
            </a:r>
            <a:endParaRPr lang="en-US" altLang="zh-CN" dirty="0" smtClean="0"/>
          </a:p>
          <a:p>
            <a:r>
              <a:rPr lang="zh-CN" altLang="en-US" dirty="0" smtClean="0"/>
              <a:t>就业培训统计报表。</a:t>
            </a:r>
            <a:endParaRPr lang="en-US" altLang="zh-CN" dirty="0" smtClean="0"/>
          </a:p>
        </p:txBody>
      </p:sp>
      <p:sp>
        <p:nvSpPr>
          <p:cNvPr id="24" name="副标题 2"/>
          <p:cNvSpPr txBox="1">
            <a:spLocks/>
          </p:cNvSpPr>
          <p:nvPr/>
        </p:nvSpPr>
        <p:spPr>
          <a:xfrm>
            <a:off x="6936914" y="2696666"/>
            <a:ext cx="6400800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万人培训管理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598978" y="3172655"/>
            <a:ext cx="3124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万人培训采集。</a:t>
            </a:r>
            <a:endParaRPr lang="en-US" altLang="zh-CN" dirty="0" smtClean="0"/>
          </a:p>
          <a:p>
            <a:r>
              <a:rPr lang="zh-CN" altLang="en-US" dirty="0"/>
              <a:t>万</a:t>
            </a:r>
            <a:r>
              <a:rPr lang="zh-CN" altLang="en-US" dirty="0" smtClean="0"/>
              <a:t>人培训查询。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6991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610804" y="5419523"/>
            <a:ext cx="8534400" cy="806524"/>
          </a:xfrm>
        </p:spPr>
        <p:txBody>
          <a:bodyPr/>
          <a:lstStyle/>
          <a:p>
            <a:r>
              <a:rPr lang="zh-CN" altLang="en-US" dirty="0" smtClean="0"/>
              <a:t>创业培训管理</a:t>
            </a:r>
            <a:endParaRPr lang="zh-CN" altLang="en-US" dirty="0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322705" y="716305"/>
            <a:ext cx="3950256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培训机构业务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08925" y="1209574"/>
            <a:ext cx="31246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创业开班申请。</a:t>
            </a:r>
            <a:endParaRPr lang="en-US" altLang="zh-CN" dirty="0" smtClean="0"/>
          </a:p>
          <a:p>
            <a:r>
              <a:rPr lang="zh-CN" altLang="en-US" dirty="0" smtClean="0"/>
              <a:t>创业结业申请。</a:t>
            </a:r>
            <a:endParaRPr lang="en-US" altLang="zh-CN" dirty="0" smtClean="0"/>
          </a:p>
          <a:p>
            <a:r>
              <a:rPr lang="zh-CN" altLang="en-US" dirty="0" smtClean="0"/>
              <a:t>创业补贴申请。</a:t>
            </a:r>
            <a:endParaRPr lang="en-US" altLang="zh-CN" dirty="0" smtClean="0"/>
          </a:p>
          <a:p>
            <a:r>
              <a:rPr lang="zh-CN" altLang="en-US" dirty="0" smtClean="0"/>
              <a:t>创业学员退出。</a:t>
            </a:r>
            <a:endParaRPr lang="en-US" altLang="zh-CN" dirty="0" smtClean="0"/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1322705" y="2774412"/>
            <a:ext cx="3950256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管理部门业务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08925" y="3267681"/>
            <a:ext cx="4216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创业开班</a:t>
            </a:r>
            <a:r>
              <a:rPr lang="zh-CN" altLang="en-US" dirty="0"/>
              <a:t>审批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创业结业审批。</a:t>
            </a:r>
            <a:endParaRPr lang="en-US" altLang="zh-CN" dirty="0" smtClean="0"/>
          </a:p>
          <a:p>
            <a:r>
              <a:rPr lang="zh-CN" altLang="en-US" dirty="0" smtClean="0"/>
              <a:t>创业补贴审批。</a:t>
            </a:r>
            <a:endParaRPr lang="en-US" altLang="zh-CN" dirty="0" smtClean="0"/>
          </a:p>
          <a:p>
            <a:r>
              <a:rPr lang="zh-CN" altLang="en-US" dirty="0" smtClean="0"/>
              <a:t>创业教师管理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创业教师统一管理。</a:t>
            </a:r>
            <a:endParaRPr lang="en-US" altLang="zh-CN" dirty="0" smtClean="0"/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6634335" y="717082"/>
            <a:ext cx="3510869" cy="4759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 smtClean="0">
                <a:solidFill>
                  <a:schemeClr val="tx1"/>
                </a:solidFill>
              </a:rPr>
              <a:t>综合查询统计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48301" y="1221254"/>
            <a:ext cx="4843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创业培训班期查询</a:t>
            </a:r>
            <a:r>
              <a:rPr lang="en-US" altLang="zh-CN" dirty="0"/>
              <a:t>——</a:t>
            </a:r>
            <a:r>
              <a:rPr lang="zh-CN" altLang="en-US" dirty="0"/>
              <a:t>修改班期名称、鉴定信息维护。 </a:t>
            </a:r>
            <a:endParaRPr lang="en-US" altLang="zh-CN" dirty="0" smtClean="0"/>
          </a:p>
          <a:p>
            <a:r>
              <a:rPr lang="zh-CN" altLang="en-US" dirty="0" smtClean="0"/>
              <a:t>创业培训人员查询。</a:t>
            </a:r>
            <a:endParaRPr lang="en-US" altLang="zh-CN" dirty="0" smtClean="0"/>
          </a:p>
          <a:p>
            <a:r>
              <a:rPr lang="zh-CN" altLang="en-US" dirty="0" smtClean="0"/>
              <a:t>创业培训需求查询。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9097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349" y="-91441"/>
            <a:ext cx="5656217" cy="6986007"/>
          </a:xfrm>
        </p:spPr>
      </p:pic>
    </p:spTree>
    <p:extLst>
      <p:ext uri="{BB962C8B-B14F-4D97-AF65-F5344CB8AC3E}">
        <p14:creationId xmlns:p14="http://schemas.microsoft.com/office/powerpoint/2010/main" val="338960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44877" y="674931"/>
            <a:ext cx="1064712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开班申请： （培训机构业务）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、</a:t>
            </a:r>
            <a:r>
              <a:rPr lang="zh-CN" altLang="en-US" sz="2000" dirty="0"/>
              <a:t>登录者所在经办</a:t>
            </a:r>
            <a:r>
              <a:rPr lang="zh-CN" altLang="en-US" sz="2000" dirty="0" smtClean="0"/>
              <a:t>机构（培训学校账号）认定</a:t>
            </a:r>
            <a:r>
              <a:rPr lang="zh-CN" altLang="en-US" sz="2000" dirty="0"/>
              <a:t>为培训</a:t>
            </a:r>
            <a:r>
              <a:rPr lang="zh-CN" altLang="en-US" sz="2000" dirty="0" smtClean="0"/>
              <a:t>机构。</a:t>
            </a:r>
            <a:endParaRPr lang="en-US" altLang="zh-CN" sz="2000" dirty="0" smtClean="0"/>
          </a:p>
          <a:p>
            <a:r>
              <a:rPr lang="en-US" altLang="zh-CN" sz="2000" dirty="0" smtClean="0"/>
              <a:t>	2</a:t>
            </a:r>
            <a:r>
              <a:rPr lang="zh-CN" altLang="en-US" sz="2000" dirty="0" smtClean="0"/>
              <a:t>、选择机构登记时录入的专业；选择申请审批机构</a:t>
            </a:r>
            <a:r>
              <a:rPr lang="en-US" altLang="zh-CN" sz="2000" dirty="0" smtClean="0"/>
              <a:t>——</a:t>
            </a:r>
            <a:r>
              <a:rPr lang="zh-CN" altLang="en-US" sz="2000" dirty="0" smtClean="0"/>
              <a:t>负责审批机构。确定培训机构归属。（</a:t>
            </a:r>
            <a:r>
              <a:rPr lang="zh-CN" altLang="en-US" sz="2000" dirty="0"/>
              <a:t>申请培训地点不能为旗县</a:t>
            </a:r>
            <a:r>
              <a:rPr lang="zh-CN" altLang="en-US" sz="2000" dirty="0" smtClean="0"/>
              <a:t>以下、</a:t>
            </a:r>
            <a:r>
              <a:rPr lang="zh-CN" altLang="en-US" sz="2000" dirty="0"/>
              <a:t>申请日期不能大于系统当前时间</a:t>
            </a:r>
            <a:r>
              <a:rPr lang="zh-CN" altLang="en-US" sz="2000" dirty="0" smtClean="0"/>
              <a:t>）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、班期名称、培训天数、计划招生人数、实际招生人数、剩余招生人数、班期所属年度、班期所属期别、班期编号 </a:t>
            </a:r>
            <a:r>
              <a:rPr lang="zh-CN" altLang="en-US" sz="2000" b="1" dirty="0" smtClean="0"/>
              <a:t>暂存 </a:t>
            </a:r>
            <a:r>
              <a:rPr lang="zh-CN" altLang="en-US" sz="2000" dirty="0" smtClean="0"/>
              <a:t>时根据数据自动生成。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4</a:t>
            </a:r>
            <a:r>
              <a:rPr lang="zh-CN" altLang="en-US" sz="2000" dirty="0" smtClean="0"/>
              <a:t>、录入教学计划信息：教学计划中主讲人身份证号来自培训机构登记中师资信息。其他信息。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5</a:t>
            </a:r>
            <a:r>
              <a:rPr lang="zh-CN" altLang="en-US" sz="2000" dirty="0" smtClean="0"/>
              <a:t>、录入培训学员信息：学员信息校验：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	</a:t>
            </a:r>
            <a:r>
              <a:rPr lang="zh-CN" altLang="en-US" sz="2000" dirty="0" smtClean="0"/>
              <a:t>基本信息、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	</a:t>
            </a:r>
            <a:r>
              <a:rPr lang="zh-CN" altLang="en-US" sz="2000" dirty="0"/>
              <a:t>法定劳动年龄内（男</a:t>
            </a:r>
            <a:r>
              <a:rPr lang="en-US" altLang="zh-CN" sz="2000" dirty="0"/>
              <a:t>16-60</a:t>
            </a:r>
            <a:r>
              <a:rPr lang="zh-CN" altLang="en-US" sz="2000" dirty="0"/>
              <a:t>女</a:t>
            </a:r>
            <a:r>
              <a:rPr lang="en-US" altLang="zh-CN" sz="2000" dirty="0"/>
              <a:t>16-55</a:t>
            </a:r>
            <a:r>
              <a:rPr lang="zh-CN" altLang="en-US" sz="2000" dirty="0" smtClean="0"/>
              <a:t>）、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	</a:t>
            </a:r>
            <a:r>
              <a:rPr lang="zh-CN" altLang="en-US" sz="2000" dirty="0" smtClean="0"/>
              <a:t>有效就业创业证、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	</a:t>
            </a:r>
            <a:r>
              <a:rPr lang="zh-CN" altLang="en-US" sz="2000" dirty="0" smtClean="0"/>
              <a:t>当前年度培训次数不超过</a:t>
            </a:r>
            <a:r>
              <a:rPr lang="en-US" altLang="zh-CN" sz="2000" dirty="0" smtClean="0"/>
              <a:t>3</a:t>
            </a:r>
            <a:r>
              <a:rPr lang="zh-CN" altLang="en-US" sz="2000" dirty="0" smtClean="0"/>
              <a:t>次、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		</a:t>
            </a:r>
            <a:r>
              <a:rPr lang="zh-CN" altLang="en-US" sz="2000" dirty="0" smtClean="0"/>
              <a:t>根据人员类别对应不同的要求。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6</a:t>
            </a:r>
            <a:r>
              <a:rPr lang="zh-CN" altLang="en-US" sz="2000" dirty="0" smtClean="0"/>
              <a:t>、提交：必须录入教学计划信息和培训学员信息。</a:t>
            </a:r>
            <a:r>
              <a:rPr lang="zh-CN" altLang="en-US" sz="2000" dirty="0"/>
              <a:t>提交后不能继续报名学员及完善教学</a:t>
            </a:r>
            <a:r>
              <a:rPr lang="zh-CN" altLang="en-US" sz="2000" dirty="0" smtClean="0"/>
              <a:t>计划。</a:t>
            </a:r>
            <a:endParaRPr lang="en-US" altLang="zh-CN" sz="2000" dirty="0"/>
          </a:p>
        </p:txBody>
      </p:sp>
      <p:sp>
        <p:nvSpPr>
          <p:cNvPr id="5" name="文本框 4"/>
          <p:cNvSpPr txBox="1"/>
          <p:nvPr/>
        </p:nvSpPr>
        <p:spPr>
          <a:xfrm>
            <a:off x="1544877" y="5657671"/>
            <a:ext cx="106471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开班审批：（管理部门业务）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、审批通过可进行结业申请。</a:t>
            </a:r>
            <a:endParaRPr lang="en-US" altLang="zh-CN" sz="2000" dirty="0" smtClean="0"/>
          </a:p>
          <a:p>
            <a:r>
              <a:rPr lang="en-US" altLang="zh-CN" sz="2000" dirty="0"/>
              <a:t>	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、取消审批则退回到暂存状态，修改后可以再次提交。 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17804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3457" y="624110"/>
            <a:ext cx="9761156" cy="790162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就业</a:t>
            </a:r>
            <a:r>
              <a:rPr lang="zh-CN" altLang="en-US" dirty="0">
                <a:solidFill>
                  <a:schemeClr val="tx1"/>
                </a:solidFill>
              </a:rPr>
              <a:t>技能开班</a:t>
            </a:r>
            <a:r>
              <a:rPr lang="zh-CN" altLang="en-US" dirty="0" smtClean="0">
                <a:solidFill>
                  <a:schemeClr val="tx1"/>
                </a:solidFill>
              </a:rPr>
              <a:t>申请人员类别限制条件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13852" y="1476105"/>
            <a:ext cx="10370884" cy="505532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（非企业新录用）学员</a:t>
            </a:r>
            <a:r>
              <a:rPr lang="zh-CN" altLang="en-US" dirty="0"/>
              <a:t>信息：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1</a:t>
            </a:r>
            <a:r>
              <a:rPr lang="en-US" altLang="zh-CN" dirty="0"/>
              <a:t>.</a:t>
            </a:r>
            <a:r>
              <a:rPr lang="zh-CN" altLang="en-US" dirty="0"/>
              <a:t>查询个人基本信息，查询不到个人基本信息提示：不符合办理条件，原因为未查询到个人基本信息！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</a:t>
            </a:r>
            <a:r>
              <a:rPr lang="en-US" altLang="zh-CN" dirty="0"/>
              <a:t>.</a:t>
            </a:r>
            <a:r>
              <a:rPr lang="zh-CN" altLang="en-US" dirty="0"/>
              <a:t>查询人员是否超龄（男</a:t>
            </a:r>
            <a:r>
              <a:rPr lang="en-US" altLang="zh-CN" dirty="0"/>
              <a:t>16-60</a:t>
            </a:r>
            <a:r>
              <a:rPr lang="zh-CN" altLang="en-US" dirty="0"/>
              <a:t>，女</a:t>
            </a:r>
            <a:r>
              <a:rPr lang="en-US" altLang="zh-CN" dirty="0"/>
              <a:t>16-55</a:t>
            </a:r>
            <a:r>
              <a:rPr lang="zh-CN" altLang="en-US" dirty="0"/>
              <a:t>）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en-US" altLang="zh-CN" dirty="0"/>
              <a:t>.</a:t>
            </a:r>
            <a:r>
              <a:rPr lang="zh-CN" altLang="en-US" dirty="0"/>
              <a:t>如果人员类别不是</a:t>
            </a:r>
            <a:r>
              <a:rPr lang="zh-CN" altLang="en-US" dirty="0" smtClean="0"/>
              <a:t>“</a:t>
            </a:r>
            <a:r>
              <a:rPr lang="zh-CN" altLang="en-US" i="1" dirty="0"/>
              <a:t>农村牧区转移就业劳动者</a:t>
            </a:r>
            <a:r>
              <a:rPr lang="zh-CN" altLang="en-US" dirty="0" smtClean="0"/>
              <a:t>”或“</a:t>
            </a:r>
            <a:r>
              <a:rPr lang="zh-CN" altLang="en-US" i="1" dirty="0"/>
              <a:t>农村牧区学员</a:t>
            </a:r>
            <a:r>
              <a:rPr lang="zh-CN" altLang="en-US" dirty="0" smtClean="0"/>
              <a:t>”，</a:t>
            </a:r>
            <a:r>
              <a:rPr lang="zh-CN" altLang="en-US" dirty="0"/>
              <a:t>那么需要就业创业证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4</a:t>
            </a:r>
            <a:r>
              <a:rPr lang="en-US" altLang="zh-CN" dirty="0"/>
              <a:t>.</a:t>
            </a:r>
            <a:r>
              <a:rPr lang="zh-CN" altLang="en-US" dirty="0" smtClean="0"/>
              <a:t>培训项目不可</a:t>
            </a:r>
            <a:r>
              <a:rPr lang="zh-CN" altLang="en-US" dirty="0"/>
              <a:t>为空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5</a:t>
            </a:r>
            <a:r>
              <a:rPr lang="en-US" altLang="zh-CN" dirty="0"/>
              <a:t>.</a:t>
            </a:r>
            <a:r>
              <a:rPr lang="zh-CN" altLang="en-US" dirty="0"/>
              <a:t>如果人员类别不为“建档立卡贫困劳动力”或“农村牧区转移就业劳动者”，需要此人存在有效的失业记录，否则提示：不符合办理条件，原因为不存在有效的失业记录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6</a:t>
            </a:r>
            <a:r>
              <a:rPr lang="en-US" altLang="zh-CN" dirty="0"/>
              <a:t>.</a:t>
            </a:r>
            <a:r>
              <a:rPr lang="zh-CN" altLang="en-US" dirty="0"/>
              <a:t>如果人员类别为</a:t>
            </a:r>
            <a:r>
              <a:rPr lang="zh-CN" altLang="en-US" dirty="0" smtClean="0"/>
              <a:t>“</a:t>
            </a:r>
            <a:r>
              <a:rPr lang="zh-CN" altLang="en-US" i="1" dirty="0"/>
              <a:t>贫困劳动力</a:t>
            </a:r>
            <a:r>
              <a:rPr lang="zh-CN" altLang="en-US" dirty="0" smtClean="0"/>
              <a:t>”或“</a:t>
            </a:r>
            <a:r>
              <a:rPr lang="zh-CN" altLang="en-US" i="1" dirty="0"/>
              <a:t>贫困家庭子女</a:t>
            </a:r>
            <a:r>
              <a:rPr lang="zh-CN" altLang="en-US" dirty="0" smtClean="0"/>
              <a:t>”，</a:t>
            </a:r>
            <a:r>
              <a:rPr lang="zh-CN" altLang="en-US" dirty="0"/>
              <a:t>需要此人被登记为贫困户成员，否则提示：不符合办理条件，原因为不存在贫困成员信息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7</a:t>
            </a:r>
            <a:r>
              <a:rPr lang="en-US" altLang="zh-CN" dirty="0"/>
              <a:t>.</a:t>
            </a:r>
            <a:r>
              <a:rPr lang="zh-CN" altLang="en-US" dirty="0"/>
              <a:t>如果人员类别为“</a:t>
            </a:r>
            <a:r>
              <a:rPr lang="zh-CN" altLang="en-US" i="1" dirty="0"/>
              <a:t>农村牧区转移就业劳动者</a:t>
            </a:r>
            <a:r>
              <a:rPr lang="zh-CN" altLang="en-US" dirty="0"/>
              <a:t>”或“</a:t>
            </a:r>
            <a:r>
              <a:rPr lang="zh-CN" altLang="en-US" i="1" dirty="0"/>
              <a:t>农村牧区学员</a:t>
            </a:r>
            <a:r>
              <a:rPr lang="zh-CN" altLang="en-US" dirty="0"/>
              <a:t>” ，需要此人存在农村劳动力资源登记并且有培训愿望，否则提示：不符合办理条件，原因为此人员不属于有培训愿望的农村劳动力资源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8.</a:t>
            </a:r>
            <a:r>
              <a:rPr lang="zh-CN" altLang="en-US" dirty="0"/>
              <a:t>满足第</a:t>
            </a:r>
            <a:r>
              <a:rPr lang="en-US" altLang="zh-CN" dirty="0"/>
              <a:t>7</a:t>
            </a:r>
            <a:r>
              <a:rPr lang="zh-CN" altLang="en-US" dirty="0"/>
              <a:t>条</a:t>
            </a:r>
            <a:r>
              <a:rPr lang="zh-CN" altLang="en-US" dirty="0" smtClean="0"/>
              <a:t>、培训</a:t>
            </a:r>
            <a:r>
              <a:rPr lang="zh-CN" altLang="en-US" dirty="0"/>
              <a:t>类别是“就业重点群体培训</a:t>
            </a:r>
            <a:r>
              <a:rPr lang="zh-CN" altLang="en-US" dirty="0" smtClean="0"/>
              <a:t>”、是</a:t>
            </a:r>
            <a:r>
              <a:rPr lang="zh-CN" altLang="en-US" dirty="0"/>
              <a:t>就业培训、且此人存在有效就业创业证，那么此人不可以存在任何有效就业记录（包括城镇就业、转移就业、返乡创业或自主创业）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9.</a:t>
            </a:r>
            <a:r>
              <a:rPr lang="zh-CN" altLang="en-US" dirty="0" smtClean="0"/>
              <a:t>如果人员类别为“</a:t>
            </a:r>
            <a:r>
              <a:rPr lang="zh-CN" altLang="en-US" i="1" dirty="0" smtClean="0"/>
              <a:t>新生代农民工</a:t>
            </a:r>
            <a:r>
              <a:rPr lang="zh-CN" altLang="en-US" dirty="0" smtClean="0"/>
              <a:t>”，需要此人存在</a:t>
            </a:r>
            <a:r>
              <a:rPr lang="zh-CN" altLang="en-US" dirty="0"/>
              <a:t>有效农村转移就业劳动力</a:t>
            </a:r>
            <a:r>
              <a:rPr lang="zh-CN" altLang="en-US" dirty="0" smtClean="0"/>
              <a:t>登记，且需要出生日期晚于</a:t>
            </a:r>
            <a:r>
              <a:rPr lang="en-US" altLang="zh-CN" dirty="0"/>
              <a:t>1980</a:t>
            </a:r>
            <a:r>
              <a:rPr lang="zh-CN" altLang="en-US" dirty="0"/>
              <a:t>年</a:t>
            </a:r>
            <a:r>
              <a:rPr lang="en-US" altLang="zh-CN" dirty="0"/>
              <a:t>1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5443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43457" y="624110"/>
            <a:ext cx="9761156" cy="656050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就业</a:t>
            </a:r>
            <a:r>
              <a:rPr lang="zh-CN" altLang="en-US" dirty="0">
                <a:solidFill>
                  <a:schemeClr val="tx1"/>
                </a:solidFill>
              </a:rPr>
              <a:t>技能开班</a:t>
            </a:r>
            <a:r>
              <a:rPr lang="zh-CN" altLang="en-US" dirty="0" smtClean="0">
                <a:solidFill>
                  <a:schemeClr val="tx1"/>
                </a:solidFill>
              </a:rPr>
              <a:t>申请人员类别限制条件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13852" y="2011680"/>
            <a:ext cx="10370884" cy="442569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（企业新录用）学员</a:t>
            </a:r>
            <a:r>
              <a:rPr lang="zh-CN" altLang="en-US" dirty="0"/>
              <a:t>信息： </a:t>
            </a:r>
            <a:endParaRPr lang="en-US" altLang="zh-CN" dirty="0" smtClean="0"/>
          </a:p>
          <a:p>
            <a:pPr lvl="1"/>
            <a:r>
              <a:rPr lang="en-US" altLang="zh-CN" dirty="0"/>
              <a:t>1.</a:t>
            </a:r>
            <a:r>
              <a:rPr lang="zh-CN" altLang="en-US" dirty="0"/>
              <a:t>查询个人基本信息，查询不到个人基本信息提示：不符合办理条件，原因为未查询到个人基本信息！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2</a:t>
            </a:r>
            <a:r>
              <a:rPr lang="en-US" altLang="zh-CN" dirty="0"/>
              <a:t>.</a:t>
            </a:r>
            <a:r>
              <a:rPr lang="zh-CN" altLang="en-US" dirty="0"/>
              <a:t>查询人员是否超龄（男</a:t>
            </a:r>
            <a:r>
              <a:rPr lang="en-US" altLang="zh-CN" dirty="0"/>
              <a:t>16-60</a:t>
            </a:r>
            <a:r>
              <a:rPr lang="zh-CN" altLang="en-US" dirty="0"/>
              <a:t>，女</a:t>
            </a:r>
            <a:r>
              <a:rPr lang="en-US" altLang="zh-CN" dirty="0"/>
              <a:t>16-55</a:t>
            </a:r>
            <a:r>
              <a:rPr lang="zh-CN" altLang="en-US" dirty="0"/>
              <a:t>）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3</a:t>
            </a:r>
            <a:r>
              <a:rPr lang="en-US" altLang="zh-CN" dirty="0"/>
              <a:t>.</a:t>
            </a:r>
            <a:r>
              <a:rPr lang="zh-CN" altLang="en-US" dirty="0"/>
              <a:t>此人需要持有有效就业创业证，否则提示：不符合办理条件，原因为未办理就业创业证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4.</a:t>
            </a:r>
            <a:r>
              <a:rPr lang="zh-CN" altLang="en-US" dirty="0" smtClean="0"/>
              <a:t>若人员类别为“</a:t>
            </a:r>
            <a:r>
              <a:rPr lang="zh-CN" altLang="en-US" i="1" dirty="0"/>
              <a:t>参保企业吸纳就业困难人员</a:t>
            </a:r>
            <a:r>
              <a:rPr lang="zh-CN" altLang="en-US" dirty="0" smtClean="0"/>
              <a:t>”，则需要此人</a:t>
            </a:r>
            <a:r>
              <a:rPr lang="zh-CN" altLang="en-US" dirty="0"/>
              <a:t>存在有效就业困难人员认定</a:t>
            </a:r>
            <a:r>
              <a:rPr lang="zh-CN" altLang="en-US" dirty="0" smtClean="0"/>
              <a:t>记录并且存在有效失业记录；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5.</a:t>
            </a:r>
            <a:r>
              <a:rPr lang="zh-CN" altLang="en-US" dirty="0" smtClean="0"/>
              <a:t>若人员类别为“</a:t>
            </a:r>
            <a:r>
              <a:rPr lang="zh-CN" altLang="en-US" i="1" dirty="0"/>
              <a:t>零就业家庭成员以工代训</a:t>
            </a:r>
            <a:r>
              <a:rPr lang="zh-CN" altLang="en-US" dirty="0" smtClean="0"/>
              <a:t>”，则需要此人</a:t>
            </a:r>
            <a:r>
              <a:rPr lang="zh-CN" altLang="en-US" dirty="0"/>
              <a:t>存在有效的零就业家庭成员</a:t>
            </a:r>
            <a:r>
              <a:rPr lang="zh-CN" altLang="en-US" dirty="0" smtClean="0"/>
              <a:t>记录并且存在有效失业记录；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6.</a:t>
            </a:r>
            <a:r>
              <a:rPr lang="zh-CN" altLang="en-US" dirty="0" smtClean="0"/>
              <a:t>若人员类别为“</a:t>
            </a:r>
            <a:r>
              <a:rPr lang="zh-CN" altLang="en-US" i="1" dirty="0"/>
              <a:t>贫困劳动力以工代训职工</a:t>
            </a:r>
            <a:r>
              <a:rPr lang="zh-CN" altLang="en-US" dirty="0" smtClean="0"/>
              <a:t>”，则需要此人存在贫困成员信息；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7.</a:t>
            </a:r>
            <a:r>
              <a:rPr lang="zh-CN" altLang="en-US" dirty="0"/>
              <a:t>此人需要在当前年度存在有效就业记录，否则提示：不符合办理条件，原因为培训年度不存在有效的就业记录。</a:t>
            </a:r>
          </a:p>
        </p:txBody>
      </p:sp>
    </p:spTree>
    <p:extLst>
      <p:ext uri="{BB962C8B-B14F-4D97-AF65-F5344CB8AC3E}">
        <p14:creationId xmlns:p14="http://schemas.microsoft.com/office/powerpoint/2010/main" val="1254353122"/>
      </p:ext>
    </p:extLst>
  </p:cSld>
  <p:clrMapOvr>
    <a:masterClrMapping/>
  </p:clrMapOvr>
</p:sld>
</file>

<file path=ppt/theme/theme1.xml><?xml version="1.0" encoding="utf-8"?>
<a:theme xmlns:a="http://schemas.openxmlformats.org/drawingml/2006/main" name="丝状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15531</TotalTime>
  <Words>2024</Words>
  <Application>Microsoft Office PowerPoint</Application>
  <PresentationFormat>宽屏</PresentationFormat>
  <Paragraphs>250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幼圆</vt:lpstr>
      <vt:lpstr>Arial</vt:lpstr>
      <vt:lpstr>Century Gothic</vt:lpstr>
      <vt:lpstr>Segoe UI Emoji</vt:lpstr>
      <vt:lpstr>Wingdings</vt:lpstr>
      <vt:lpstr>Wingdings 3</vt:lpstr>
      <vt:lpstr>丝状</vt:lpstr>
      <vt:lpstr>劳动就业核心业务经办子系统              ——培训业务模块专讲</vt:lpstr>
      <vt:lpstr>PowerPoint 演示文稿</vt:lpstr>
      <vt:lpstr>PowerPoint 演示文稿</vt:lpstr>
      <vt:lpstr>就业培训管理</vt:lpstr>
      <vt:lpstr>创业培训管理</vt:lpstr>
      <vt:lpstr>PowerPoint 演示文稿</vt:lpstr>
      <vt:lpstr>PowerPoint 演示文稿</vt:lpstr>
      <vt:lpstr>就业技能开班申请人员类别限制条件</vt:lpstr>
      <vt:lpstr>就业技能开班申请人员类别限制条件</vt:lpstr>
      <vt:lpstr>创业培训开班申请人员类别限制条件</vt:lpstr>
      <vt:lpstr>PowerPoint 演示文稿</vt:lpstr>
      <vt:lpstr>就业技能补贴申请人员类别限制条件</vt:lpstr>
      <vt:lpstr>创业培训补贴申请人员类别限制条件</vt:lpstr>
      <vt:lpstr>PowerPoint 演示文稿</vt:lpstr>
      <vt:lpstr>PowerPoint 演示文稿</vt:lpstr>
      <vt:lpstr>就业补助资金管理</vt:lpstr>
      <vt:lpstr>PowerPoint 演示文稿</vt:lpstr>
      <vt:lpstr>PowerPoint 演示文稿</vt:lpstr>
      <vt:lpstr>创业服务管理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劳动就业核心业务经办子系统              ——贫困人员信息管理专讲</dc:title>
  <dc:creator>Windows 用户</dc:creator>
  <cp:lastModifiedBy>renzhun</cp:lastModifiedBy>
  <cp:revision>149</cp:revision>
  <dcterms:created xsi:type="dcterms:W3CDTF">2019-06-07T15:00:41Z</dcterms:created>
  <dcterms:modified xsi:type="dcterms:W3CDTF">2020-06-15T07:51:24Z</dcterms:modified>
</cp:coreProperties>
</file>